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7" r:id="rId12"/>
    <p:sldId id="298" r:id="rId13"/>
    <p:sldId id="299" r:id="rId14"/>
    <p:sldId id="265" r:id="rId15"/>
    <p:sldId id="266" r:id="rId16"/>
    <p:sldId id="312" r:id="rId17"/>
    <p:sldId id="286" r:id="rId18"/>
    <p:sldId id="284" r:id="rId19"/>
    <p:sldId id="270" r:id="rId20"/>
    <p:sldId id="274" r:id="rId21"/>
    <p:sldId id="276" r:id="rId22"/>
    <p:sldId id="275" r:id="rId23"/>
    <p:sldId id="278" r:id="rId24"/>
    <p:sldId id="277" r:id="rId25"/>
    <p:sldId id="311" r:id="rId26"/>
    <p:sldId id="281" r:id="rId27"/>
    <p:sldId id="289" r:id="rId28"/>
    <p:sldId id="290" r:id="rId29"/>
    <p:sldId id="316" r:id="rId30"/>
    <p:sldId id="291" r:id="rId31"/>
    <p:sldId id="292" r:id="rId32"/>
    <p:sldId id="293" r:id="rId33"/>
    <p:sldId id="294" r:id="rId34"/>
    <p:sldId id="302" r:id="rId35"/>
    <p:sldId id="303" r:id="rId36"/>
    <p:sldId id="304" r:id="rId37"/>
    <p:sldId id="300" r:id="rId38"/>
    <p:sldId id="314" r:id="rId39"/>
    <p:sldId id="315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A767F-854B-43DC-84ED-1E6B5406CFD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72C4-BE94-4509-92F6-74F8DD3C8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6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fld id="{559190CA-8F97-43C6-B862-FB627A029587}" type="slidenum">
              <a:rPr lang="tr-T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  <a:buClrTx/>
                <a:buFontTx/>
                <a:buNone/>
              </a:pPr>
              <a:t>11</a:t>
            </a:fld>
            <a:endParaRPr lang="tr-T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  <a:defRPr/>
            </a:pPr>
            <a:fld id="{4F36D305-94E1-4288-A8C2-BB2C4CA3878D}" type="slidenum">
              <a:rPr lang="tr-TR" altLang="en-US" smtClean="0">
                <a:latin typeface="+mn-lt" charset="0"/>
              </a:rPr>
              <a:pPr eaLnBrk="1" hangingPunct="1">
                <a:buSzPct val="100000"/>
                <a:defRPr/>
              </a:pPr>
              <a:t>11</a:t>
            </a:fld>
            <a:endParaRPr lang="tr-TR" altLang="en-US" smtClean="0">
              <a:latin typeface="+mn-lt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E15D59DD-EAE5-4A0D-87AF-AC67F419508B}" type="slidenum">
              <a:rPr lang="tr-TR" altLang="en-US" sz="1200">
                <a:solidFill>
                  <a:srgbClr val="000000"/>
                </a:solidFill>
                <a:ea typeface="ＭＳ Ｐゴシック" panose="020B0600070205080204" pitchFamily="34" charset="-128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tr-TR" altLang="en-US" sz="12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413" name="Rectangle 3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4" name="Rectangle 4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33875"/>
            <a:ext cx="5486400" cy="4143375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4384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F8701F-7A52-4D43-8E5D-0C8263D7FF9D}" type="slidenum">
              <a:rPr kumimoji="0" lang="en-US" altLang="en-US"/>
              <a:pPr algn="r" eaLnBrk="1" hangingPunct="1"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42767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4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13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CD6BC-086F-418D-A0C7-DCF39FDDAB27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C1678-D7F9-4CC5-B41E-82C5DF77D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+mn-lt"/>
              </a:rPr>
              <a:t>Principals of Living Donor Nephrectomy</a:t>
            </a:r>
            <a:endParaRPr lang="en-US" sz="48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rgbClr val="0070C0"/>
                </a:solidFill>
              </a:rPr>
              <a:t>Alireza FARSHI,M.D.,MBA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9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second important milestone happened 1 year later on December </a:t>
            </a:r>
            <a:r>
              <a:rPr lang="en-US" sz="2200" dirty="0" smtClean="0"/>
              <a:t>1954 at Brigham </a:t>
            </a:r>
            <a:r>
              <a:rPr lang="en-US" sz="2200" dirty="0"/>
              <a:t>Hospital in Boston USA, when </a:t>
            </a:r>
            <a:r>
              <a:rPr lang="en-US" sz="2200" dirty="0">
                <a:solidFill>
                  <a:srgbClr val="0070C0"/>
                </a:solidFill>
              </a:rPr>
              <a:t>Dr. Murray </a:t>
            </a:r>
            <a:r>
              <a:rPr lang="en-US" sz="2200" dirty="0"/>
              <a:t>performed a successful </a:t>
            </a:r>
            <a:r>
              <a:rPr lang="en-US" sz="2200" dirty="0" smtClean="0"/>
              <a:t>renal transplantation </a:t>
            </a:r>
            <a:r>
              <a:rPr lang="en-US" sz="2200" dirty="0"/>
              <a:t>on Richard </a:t>
            </a:r>
            <a:r>
              <a:rPr lang="en-US" sz="2200" dirty="0" err="1"/>
              <a:t>Hersick</a:t>
            </a:r>
            <a:r>
              <a:rPr lang="en-US" sz="2200" dirty="0"/>
              <a:t>, the donor being his monozygotic identical </a:t>
            </a:r>
            <a:r>
              <a:rPr lang="en-US" sz="2200" dirty="0" smtClean="0"/>
              <a:t>twin brother </a:t>
            </a:r>
            <a:r>
              <a:rPr lang="en-US" sz="2200" dirty="0"/>
              <a:t>Ronald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 No </a:t>
            </a:r>
            <a:r>
              <a:rPr lang="en-US" sz="2200" dirty="0"/>
              <a:t>effort was made to preserve the </a:t>
            </a:r>
            <a:r>
              <a:rPr lang="en-US" sz="2200" dirty="0" err="1"/>
              <a:t>isograft</a:t>
            </a:r>
            <a:r>
              <a:rPr lang="en-US" sz="2200" dirty="0"/>
              <a:t>; but nonetheless, it </a:t>
            </a:r>
            <a:r>
              <a:rPr lang="en-US" sz="2200" dirty="0" smtClean="0"/>
              <a:t>functioned promptly </a:t>
            </a:r>
            <a:r>
              <a:rPr lang="en-US" sz="2200" dirty="0"/>
              <a:t>despite 82 min of warm </a:t>
            </a:r>
            <a:r>
              <a:rPr lang="en-US" sz="2200" dirty="0" smtClean="0"/>
              <a:t>ischemia. </a:t>
            </a:r>
            <a:r>
              <a:rPr lang="en-US" sz="2200" dirty="0"/>
              <a:t>The graft remained </a:t>
            </a:r>
            <a:r>
              <a:rPr lang="en-US" sz="2200" dirty="0">
                <a:solidFill>
                  <a:srgbClr val="0070C0"/>
                </a:solidFill>
              </a:rPr>
              <a:t>functional </a:t>
            </a:r>
            <a:r>
              <a:rPr lang="en-US" sz="2200" dirty="0" smtClean="0">
                <a:solidFill>
                  <a:srgbClr val="0070C0"/>
                </a:solidFill>
              </a:rPr>
              <a:t>for 8 </a:t>
            </a:r>
            <a:r>
              <a:rPr lang="en-US" sz="2200" dirty="0">
                <a:solidFill>
                  <a:srgbClr val="0070C0"/>
                </a:solidFill>
              </a:rPr>
              <a:t>years </a:t>
            </a:r>
            <a:r>
              <a:rPr lang="en-US" sz="2200" dirty="0"/>
              <a:t>and was lost due to a recurrence of the renal disease and causing the </a:t>
            </a:r>
            <a:r>
              <a:rPr lang="en-US" sz="2200" dirty="0" smtClean="0"/>
              <a:t>death of </a:t>
            </a:r>
            <a:r>
              <a:rPr lang="en-US" sz="2200" dirty="0"/>
              <a:t>Richard.</a:t>
            </a:r>
          </a:p>
        </p:txBody>
      </p:sp>
    </p:spTree>
    <p:extLst>
      <p:ext uri="{BB962C8B-B14F-4D97-AF65-F5344CB8AC3E}">
        <p14:creationId xmlns:p14="http://schemas.microsoft.com/office/powerpoint/2010/main" val="37345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1916114"/>
            <a:ext cx="4249737" cy="318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2636838"/>
            <a:ext cx="1871662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6" y="2133601"/>
            <a:ext cx="1935163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tr-TR" altLang="en-US" sz="3200"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First kidney transplantation in the world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527801" y="5157788"/>
            <a:ext cx="3960813" cy="368300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ClrTx/>
            </a:pPr>
            <a:r>
              <a:rPr lang="tr-TR" alt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Prof. Joseph E. Murray</a:t>
            </a:r>
            <a:r>
              <a:rPr lang="tr-TR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2422525" y="5157788"/>
            <a:ext cx="2736850" cy="368300"/>
          </a:xfrm>
          <a:prstGeom prst="rect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1125"/>
              </a:spcBef>
              <a:buClrTx/>
            </a:pPr>
            <a:r>
              <a:rPr lang="tr-TR" altLang="en-US" b="1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1954</a:t>
            </a:r>
            <a:r>
              <a:rPr lang="tr-TR" altLang="en-US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524376" y="5940425"/>
            <a:ext cx="2841625" cy="520700"/>
          </a:xfrm>
          <a:prstGeom prst="rect">
            <a:avLst/>
          </a:prstGeom>
          <a:solidFill>
            <a:srgbClr val="004586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tr-TR" altLang="en-US" sz="2800">
                <a:solidFill>
                  <a:srgbClr val="FFFFFF"/>
                </a:solidFill>
                <a:latin typeface="Calibri" panose="020F0502020204030204" pitchFamily="34" charset="0"/>
              </a:rPr>
              <a:t>Nobel Prize (1990)</a:t>
            </a:r>
          </a:p>
        </p:txBody>
      </p:sp>
    </p:spTree>
    <p:extLst>
      <p:ext uri="{BB962C8B-B14F-4D97-AF65-F5344CB8AC3E}">
        <p14:creationId xmlns:p14="http://schemas.microsoft.com/office/powerpoint/2010/main" val="3301813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b="1" dirty="0" smtClean="0">
                <a:latin typeface="+mn-lt"/>
                <a:cs typeface="Aharoni" panose="02010803020104030203" pitchFamily="2" charset="-79"/>
              </a:rPr>
              <a:t>Organ Shortage </a:t>
            </a:r>
            <a:endParaRPr lang="en-US" sz="4000" b="1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 smtClean="0">
              <a:solidFill>
                <a:srgbClr val="114C88"/>
              </a:solidFill>
              <a:latin typeface="ubuntumedium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200" dirty="0" smtClean="0">
              <a:solidFill>
                <a:srgbClr val="114C88"/>
              </a:solidFill>
              <a:latin typeface="ubuntumedium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114C88"/>
                </a:solidFill>
                <a:latin typeface="ubuntumedium"/>
              </a:rPr>
              <a:t> </a:t>
            </a:r>
            <a:r>
              <a:rPr lang="en-US" altLang="en-US" sz="2200" dirty="0" smtClean="0">
                <a:solidFill>
                  <a:srgbClr val="114C88"/>
                </a:solidFill>
                <a:latin typeface="ubuntumedium"/>
              </a:rPr>
              <a:t>Every </a:t>
            </a:r>
            <a:r>
              <a:rPr lang="en-US" altLang="en-US" sz="2200" dirty="0">
                <a:solidFill>
                  <a:srgbClr val="FF0000"/>
                </a:solidFill>
                <a:latin typeface="ubuntumedium"/>
              </a:rPr>
              <a:t>ten</a:t>
            </a:r>
            <a:r>
              <a:rPr lang="en-US" altLang="en-US" sz="2200" dirty="0">
                <a:solidFill>
                  <a:srgbClr val="114C88"/>
                </a:solidFill>
                <a:latin typeface="ubuntumedium"/>
              </a:rPr>
              <a:t> minutes, someone is added to the national transplant </a:t>
            </a:r>
            <a:r>
              <a:rPr lang="en-US" altLang="en-US" sz="2200" dirty="0">
                <a:solidFill>
                  <a:srgbClr val="FF0000"/>
                </a:solidFill>
                <a:latin typeface="ubuntumedium"/>
              </a:rPr>
              <a:t>waiting list</a:t>
            </a:r>
            <a:r>
              <a:rPr lang="en-US" altLang="en-US" sz="2200" dirty="0" smtClean="0">
                <a:solidFill>
                  <a:srgbClr val="114C88"/>
                </a:solidFill>
                <a:latin typeface="ubuntumedium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>
              <a:solidFill>
                <a:srgbClr val="114C88"/>
              </a:solidFill>
              <a:latin typeface="ubuntumedium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/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114C88"/>
                </a:solidFill>
                <a:latin typeface="ubuntumedium"/>
              </a:rPr>
              <a:t> On </a:t>
            </a:r>
            <a:r>
              <a:rPr lang="en-US" altLang="en-US" sz="2200" dirty="0">
                <a:solidFill>
                  <a:srgbClr val="114C88"/>
                </a:solidFill>
                <a:latin typeface="ubuntumedium"/>
              </a:rPr>
              <a:t>average, </a:t>
            </a:r>
            <a:r>
              <a:rPr lang="en-US" altLang="en-US" sz="2200" dirty="0">
                <a:solidFill>
                  <a:srgbClr val="FF0000"/>
                </a:solidFill>
                <a:latin typeface="ubuntumedium"/>
              </a:rPr>
              <a:t>22 </a:t>
            </a:r>
            <a:r>
              <a:rPr lang="en-US" altLang="en-US" sz="2200" dirty="0">
                <a:solidFill>
                  <a:schemeClr val="accent1">
                    <a:lumMod val="50000"/>
                  </a:schemeClr>
                </a:solidFill>
                <a:latin typeface="ubuntumedium"/>
              </a:rPr>
              <a:t>people </a:t>
            </a:r>
            <a:r>
              <a:rPr lang="en-US" altLang="en-US" sz="2200" dirty="0">
                <a:solidFill>
                  <a:srgbClr val="FF0000"/>
                </a:solidFill>
                <a:latin typeface="ubuntumedium"/>
              </a:rPr>
              <a:t>die </a:t>
            </a:r>
            <a:r>
              <a:rPr lang="en-US" altLang="en-US" sz="2200" dirty="0">
                <a:solidFill>
                  <a:srgbClr val="114C88"/>
                </a:solidFill>
                <a:latin typeface="ubuntumedium"/>
              </a:rPr>
              <a:t>each </a:t>
            </a:r>
            <a:r>
              <a:rPr lang="en-US" altLang="en-US" sz="2200" dirty="0">
                <a:solidFill>
                  <a:srgbClr val="FF0000"/>
                </a:solidFill>
                <a:latin typeface="ubuntumedium"/>
              </a:rPr>
              <a:t>day</a:t>
            </a:r>
            <a:r>
              <a:rPr lang="en-US" altLang="en-US" sz="2200" dirty="0">
                <a:solidFill>
                  <a:srgbClr val="114C88"/>
                </a:solidFill>
                <a:latin typeface="ubuntumedium"/>
              </a:rPr>
              <a:t> while waiting for a transplant</a:t>
            </a:r>
            <a:r>
              <a:rPr lang="en-US" altLang="en-US" sz="2200" dirty="0" smtClean="0">
                <a:solidFill>
                  <a:srgbClr val="114C88"/>
                </a:solidFill>
                <a:latin typeface="ubuntumedium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>
                <a:solidFill>
                  <a:srgbClr val="114C88"/>
                </a:solidFill>
                <a:latin typeface="ubunturegular"/>
              </a:rPr>
              <a:t> 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solidFill>
                  <a:srgbClr val="FF0000"/>
                </a:solidFill>
                <a:latin typeface="ubuntumedium"/>
              </a:rPr>
              <a:t> One </a:t>
            </a:r>
            <a:r>
              <a:rPr lang="en-US" altLang="en-US" sz="2200" dirty="0">
                <a:solidFill>
                  <a:srgbClr val="114C88"/>
                </a:solidFill>
                <a:latin typeface="ubuntumedium"/>
              </a:rPr>
              <a:t>organ donor can save </a:t>
            </a:r>
            <a:r>
              <a:rPr lang="en-US" altLang="en-US" sz="2200" dirty="0">
                <a:solidFill>
                  <a:srgbClr val="FF0000"/>
                </a:solidFill>
                <a:latin typeface="ubuntumedium"/>
              </a:rPr>
              <a:t>eight </a:t>
            </a:r>
            <a:r>
              <a:rPr lang="en-US" altLang="en-US" sz="2200" dirty="0">
                <a:solidFill>
                  <a:srgbClr val="114C88"/>
                </a:solidFill>
                <a:latin typeface="ubuntumedium"/>
              </a:rPr>
              <a:t>lives.</a:t>
            </a:r>
            <a:br>
              <a:rPr lang="en-US" altLang="en-US" sz="2200" dirty="0">
                <a:solidFill>
                  <a:srgbClr val="114C88"/>
                </a:solidFill>
                <a:latin typeface="ubuntumedium"/>
              </a:rPr>
            </a:br>
            <a:endParaRPr lang="en-US" altLang="en-US" sz="2200" dirty="0">
              <a:solidFill>
                <a:srgbClr val="114C88"/>
              </a:solidFill>
              <a:latin typeface="ubunturegula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 smtClean="0">
                <a:solidFill>
                  <a:srgbClr val="114C88"/>
                </a:solidFill>
                <a:latin typeface="ubunturegular"/>
              </a:rPr>
              <a:t>  </a:t>
            </a:r>
            <a:endParaRPr lang="en-US" altLang="en-US" sz="2200" dirty="0">
              <a:solidFill>
                <a:srgbClr val="114C88"/>
              </a:solidFill>
              <a:latin typeface="ubuntu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740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828800" y="1371600"/>
          <a:ext cx="8320088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hart" r:id="rId3" imgW="7182002" imgH="3628949" progId="Excel.Chart.8">
                  <p:embed/>
                </p:oleObj>
              </mc:Choice>
              <mc:Fallback>
                <p:oleObj name="Chart" r:id="rId3" imgW="7182002" imgH="36289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71600"/>
                        <a:ext cx="8320088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057400" y="5715001"/>
            <a:ext cx="800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05000" y="5867401"/>
            <a:ext cx="830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Source:  UW Health Transplant database.  Represents the total number of kidney transplants from 1/1/1995 through 12/31/2005. Includes all kidneys transplanted, including multi-organ transplants.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8686800" y="6324601"/>
            <a:ext cx="114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/>
              <a:t>01/24/2007</a:t>
            </a:r>
          </a:p>
        </p:txBody>
      </p:sp>
    </p:spTree>
    <p:extLst>
      <p:ext uri="{BB962C8B-B14F-4D97-AF65-F5344CB8AC3E}">
        <p14:creationId xmlns:p14="http://schemas.microsoft.com/office/powerpoint/2010/main" val="22107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200" dirty="0" smtClean="0"/>
              <a:t>From </a:t>
            </a:r>
            <a:r>
              <a:rPr lang="en-US" sz="2200" dirty="0"/>
              <a:t>the surgical point of view, all donor nephrectomies were done by </a:t>
            </a:r>
            <a:r>
              <a:rPr lang="en-US" sz="2200" dirty="0" smtClean="0"/>
              <a:t>open techniques </a:t>
            </a:r>
            <a:r>
              <a:rPr lang="en-US" sz="2200" dirty="0"/>
              <a:t>mostly using a lumbar retroperitoneal approach; and the </a:t>
            </a:r>
            <a:r>
              <a:rPr lang="en-US" sz="2200" dirty="0">
                <a:solidFill>
                  <a:srgbClr val="0070C0"/>
                </a:solidFill>
              </a:rPr>
              <a:t>first</a:t>
            </a:r>
            <a:r>
              <a:rPr lang="en-US" sz="2200" dirty="0"/>
              <a:t> </a:t>
            </a:r>
            <a:r>
              <a:rPr lang="en-US" sz="2200" dirty="0" smtClean="0"/>
              <a:t>successful trial </a:t>
            </a:r>
            <a:r>
              <a:rPr lang="en-US" sz="2200" dirty="0"/>
              <a:t>of removing a live donor kidney using a </a:t>
            </a:r>
            <a:r>
              <a:rPr lang="en-US" sz="2200" dirty="0">
                <a:solidFill>
                  <a:srgbClr val="0070C0"/>
                </a:solidFill>
              </a:rPr>
              <a:t>laparoscopic</a:t>
            </a:r>
            <a:r>
              <a:rPr lang="en-US" sz="2200" dirty="0"/>
              <a:t> approach was in </a:t>
            </a:r>
            <a:r>
              <a:rPr lang="en-US" sz="2200" dirty="0">
                <a:solidFill>
                  <a:srgbClr val="FF0000"/>
                </a:solidFill>
              </a:rPr>
              <a:t>1995 </a:t>
            </a:r>
            <a:r>
              <a:rPr lang="en-US" sz="2200" dirty="0" smtClean="0">
                <a:solidFill>
                  <a:srgbClr val="FF0000"/>
                </a:solidFill>
              </a:rPr>
              <a:t>at John’s </a:t>
            </a:r>
            <a:r>
              <a:rPr lang="en-US" sz="2200" dirty="0">
                <a:solidFill>
                  <a:srgbClr val="FF0000"/>
                </a:solidFill>
              </a:rPr>
              <a:t>Hopkins </a:t>
            </a:r>
            <a:r>
              <a:rPr lang="en-US" sz="2200" dirty="0"/>
              <a:t>hospital by Ratner et </a:t>
            </a:r>
            <a:r>
              <a:rPr lang="en-US" sz="2200" dirty="0" smtClean="0"/>
              <a:t>al.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Since then, considerable numbers </a:t>
            </a:r>
            <a:r>
              <a:rPr lang="en-US" sz="2200" dirty="0" smtClean="0"/>
              <a:t>of transplant </a:t>
            </a:r>
            <a:r>
              <a:rPr lang="en-US" sz="2200" dirty="0"/>
              <a:t>centers worldwide have adopted </a:t>
            </a:r>
            <a:r>
              <a:rPr lang="en-US" sz="2200" dirty="0">
                <a:solidFill>
                  <a:srgbClr val="FF0000"/>
                </a:solidFill>
              </a:rPr>
              <a:t>laparoscopic donor nephrectomy </a:t>
            </a:r>
            <a:r>
              <a:rPr lang="en-US" sz="2200" dirty="0"/>
              <a:t>(</a:t>
            </a:r>
            <a:r>
              <a:rPr lang="en-US" sz="2200" dirty="0" smtClean="0"/>
              <a:t>LDN) which </a:t>
            </a:r>
            <a:r>
              <a:rPr lang="en-US" sz="2200" dirty="0"/>
              <a:t>is now considered as the </a:t>
            </a:r>
            <a:r>
              <a:rPr lang="en-US" sz="2200" dirty="0">
                <a:solidFill>
                  <a:srgbClr val="0070C0"/>
                </a:solidFill>
              </a:rPr>
              <a:t>gold standard </a:t>
            </a:r>
            <a:r>
              <a:rPr lang="en-US" sz="2200" dirty="0"/>
              <a:t>approach for kidney retrieval on </a:t>
            </a:r>
            <a:r>
              <a:rPr lang="en-US" sz="2200" dirty="0" smtClean="0"/>
              <a:t>live donors </a:t>
            </a:r>
            <a:r>
              <a:rPr lang="en-US" sz="2200" dirty="0"/>
              <a:t>and has undoubtedly revolutionized kidney donation.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773" y="-137632"/>
            <a:ext cx="3772421" cy="282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+mn-lt"/>
              </a:rPr>
              <a:t>Evaluation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Although </a:t>
            </a:r>
            <a:r>
              <a:rPr lang="en-US" sz="2200" dirty="0"/>
              <a:t>donors are not true patients, they must undergo a </a:t>
            </a:r>
            <a:r>
              <a:rPr lang="en-US" sz="2200" dirty="0">
                <a:solidFill>
                  <a:srgbClr val="0070C0"/>
                </a:solidFill>
              </a:rPr>
              <a:t>complete and </a:t>
            </a:r>
            <a:r>
              <a:rPr lang="en-US" sz="2200" dirty="0" smtClean="0">
                <a:solidFill>
                  <a:srgbClr val="0070C0"/>
                </a:solidFill>
              </a:rPr>
              <a:t>extensive evaluation </a:t>
            </a:r>
            <a:r>
              <a:rPr lang="en-US" sz="2200" dirty="0"/>
              <a:t>before considering kidney removal. This evaluation includes medical </a:t>
            </a:r>
            <a:r>
              <a:rPr lang="en-US" sz="2200" dirty="0" smtClean="0"/>
              <a:t>and surgical </a:t>
            </a:r>
            <a:r>
              <a:rPr lang="en-US" sz="2200" dirty="0"/>
              <a:t>past history, risk factors like alcohol intake and smoking, family </a:t>
            </a:r>
            <a:r>
              <a:rPr lang="en-US" sz="2200" dirty="0" smtClean="0"/>
              <a:t>history (mainly </a:t>
            </a:r>
            <a:r>
              <a:rPr lang="en-US" sz="2200" dirty="0"/>
              <a:t>renal disease, hypertension, and diabetes), renal, liver, and </a:t>
            </a:r>
            <a:r>
              <a:rPr lang="en-US" sz="2200" dirty="0" smtClean="0"/>
              <a:t>cardiopulmonary function.</a:t>
            </a:r>
          </a:p>
          <a:p>
            <a:endParaRPr lang="en-US" sz="2200" dirty="0" smtClean="0"/>
          </a:p>
          <a:p>
            <a:r>
              <a:rPr lang="en-US" sz="2200" dirty="0"/>
              <a:t>Active HBV and HCV are </a:t>
            </a:r>
            <a:r>
              <a:rPr lang="en-US" sz="2200" dirty="0" smtClean="0"/>
              <a:t>usually </a:t>
            </a:r>
            <a:r>
              <a:rPr lang="en-US" sz="2200" dirty="0" smtClean="0">
                <a:solidFill>
                  <a:srgbClr val="0070C0"/>
                </a:solidFill>
              </a:rPr>
              <a:t>contraindications</a:t>
            </a:r>
            <a:r>
              <a:rPr lang="en-US" sz="2200" dirty="0" smtClean="0"/>
              <a:t> </a:t>
            </a:r>
            <a:r>
              <a:rPr lang="en-US" sz="2200" dirty="0"/>
              <a:t>to living donor kidney donation; and </a:t>
            </a:r>
            <a:r>
              <a:rPr lang="en-US" sz="2200" dirty="0">
                <a:solidFill>
                  <a:srgbClr val="FF0000"/>
                </a:solidFill>
              </a:rPr>
              <a:t>HIV</a:t>
            </a:r>
            <a:r>
              <a:rPr lang="en-US" sz="2200" dirty="0"/>
              <a:t> infection is an </a:t>
            </a:r>
            <a:r>
              <a:rPr lang="en-US" sz="2200" dirty="0" smtClean="0">
                <a:solidFill>
                  <a:srgbClr val="FF0000"/>
                </a:solidFill>
              </a:rPr>
              <a:t>absolute</a:t>
            </a:r>
            <a:r>
              <a:rPr lang="en-US" sz="2200" dirty="0" smtClean="0"/>
              <a:t> contraindication.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99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70C0"/>
                </a:solidFill>
                <a:latin typeface="+mn-lt"/>
              </a:rPr>
              <a:t>Living Donor Criteria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9800" y="1981200"/>
            <a:ext cx="8077200" cy="44958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18 years of age or older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Good physical &amp; mental health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No chronic kidney stones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No diabetes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No current/recent cancer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Not a lot overweight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High blood pressure may be considered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rgbClr val="000000"/>
                </a:solidFill>
              </a:rPr>
              <a:t>Other medical issues checked case-by-case</a:t>
            </a:r>
          </a:p>
        </p:txBody>
      </p:sp>
    </p:spTree>
    <p:extLst>
      <p:ext uri="{BB962C8B-B14F-4D97-AF65-F5344CB8AC3E}">
        <p14:creationId xmlns:p14="http://schemas.microsoft.com/office/powerpoint/2010/main" val="104374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686" y="1188734"/>
            <a:ext cx="7109138" cy="47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open </a:t>
            </a:r>
            <a:r>
              <a:rPr lang="en-US" sz="2400" dirty="0" smtClean="0"/>
              <a:t>surgery</a:t>
            </a:r>
            <a:endParaRPr lang="en-US" sz="2400" dirty="0"/>
          </a:p>
          <a:p>
            <a:r>
              <a:rPr lang="en-US" sz="2400" dirty="0"/>
              <a:t>The mini-incision </a:t>
            </a:r>
          </a:p>
          <a:p>
            <a:r>
              <a:rPr lang="en-US" sz="2400" dirty="0" err="1" smtClean="0"/>
              <a:t>Laproscopy</a:t>
            </a:r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0070C0"/>
                </a:solidFill>
              </a:rPr>
              <a:t>Living donor laparoscopic nephrectomy (</a:t>
            </a:r>
            <a:r>
              <a:rPr lang="en-US" sz="2400" b="1" dirty="0" err="1" smtClean="0">
                <a:solidFill>
                  <a:srgbClr val="0070C0"/>
                </a:solidFill>
              </a:rPr>
              <a:t>transperitoneal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or </a:t>
            </a:r>
            <a:r>
              <a:rPr lang="en-US" sz="2400" b="1" dirty="0">
                <a:solidFill>
                  <a:srgbClr val="0070C0"/>
                </a:solidFill>
              </a:rPr>
              <a:t>retroperitoneal) is a safe </a:t>
            </a:r>
            <a:r>
              <a:rPr lang="en-US" sz="2400" b="1" dirty="0" smtClean="0">
                <a:solidFill>
                  <a:srgbClr val="0070C0"/>
                </a:solidFill>
              </a:rPr>
              <a:t>procedure with </a:t>
            </a:r>
            <a:r>
              <a:rPr lang="en-US" sz="2400" b="1" dirty="0">
                <a:solidFill>
                  <a:srgbClr val="0070C0"/>
                </a:solidFill>
              </a:rPr>
              <a:t>minimal associated mortality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38100">
                <a:solidFill>
                  <a:srgbClr val="33339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193675" indent="0">
              <a:lnSpc>
                <a:spcPct val="115000"/>
              </a:lnSpc>
              <a:buNone/>
            </a:pPr>
            <a:endParaRPr lang="en-US" altLang="en-US" sz="2200" dirty="0" smtClean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193675" indent="0">
              <a:lnSpc>
                <a:spcPct val="115000"/>
              </a:lnSpc>
              <a:buNone/>
            </a:pPr>
            <a:r>
              <a:rPr lang="en-US" altLang="en-US" sz="2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200" dirty="0">
                <a:solidFill>
                  <a:srgbClr val="000066"/>
                </a:solidFill>
                <a:latin typeface="Times New Roman" panose="02020603050405020304" pitchFamily="18" charset="0"/>
              </a:rPr>
              <a:t>. Serum Creatinine  -	1 week to 1 month after Transplant significantly </a:t>
            </a:r>
            <a:r>
              <a:rPr lang="en-US" altLang="en-US" sz="2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					higher </a:t>
            </a:r>
            <a:r>
              <a:rPr lang="en-US" altLang="en-US" sz="2200" dirty="0">
                <a:solidFill>
                  <a:srgbClr val="000066"/>
                </a:solidFill>
                <a:latin typeface="Times New Roman" panose="02020603050405020304" pitchFamily="18" charset="0"/>
              </a:rPr>
              <a:t>in Laparoscopic  group compared to open </a:t>
            </a:r>
            <a:r>
              <a:rPr lang="en-US" altLang="en-US" sz="2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					group </a:t>
            </a:r>
            <a:endParaRPr lang="en-US" altLang="en-US" sz="2200" dirty="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marL="193675" indent="0">
              <a:lnSpc>
                <a:spcPct val="115000"/>
              </a:lnSpc>
              <a:buNone/>
            </a:pPr>
            <a:r>
              <a:rPr lang="en-US" altLang="en-US" sz="2200" dirty="0">
                <a:solidFill>
                  <a:srgbClr val="000066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200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2200" dirty="0">
                <a:solidFill>
                  <a:srgbClr val="000066"/>
                </a:solidFill>
                <a:latin typeface="Times New Roman" panose="02020603050405020304" pitchFamily="18" charset="0"/>
              </a:rPr>
              <a:t>	3 &amp; 6 months similar in both groups</a:t>
            </a:r>
          </a:p>
          <a:p>
            <a:pPr marL="193675" indent="0">
              <a:lnSpc>
                <a:spcPct val="115000"/>
              </a:lnSpc>
              <a:buNone/>
            </a:pPr>
            <a:r>
              <a:rPr lang="en-US" altLang="en-US" sz="2200" dirty="0">
                <a:solidFill>
                  <a:srgbClr val="000066"/>
                </a:solidFill>
                <a:latin typeface="Times New Roman" panose="02020603050405020304" pitchFamily="18" charset="0"/>
              </a:rPr>
              <a:t>2. Number of  Ureteral complication higher in Lap. group compared to open group</a:t>
            </a:r>
            <a:endParaRPr lang="en-US" altLang="en-US" sz="2200" dirty="0">
              <a:solidFill>
                <a:srgbClr val="000066"/>
              </a:solidFill>
              <a:latin typeface="Arial Narrow" panose="020B0606020202030204" pitchFamily="34" charset="0"/>
            </a:endParaRPr>
          </a:p>
        </p:txBody>
      </p: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286000" y="457200"/>
            <a:ext cx="8382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2060"/>
                </a:solidFill>
              </a:rPr>
              <a:t>Laparoscopic Donor Nephrectomy Vs Open Donor Nephrectomy</a:t>
            </a:r>
          </a:p>
          <a:p>
            <a:pPr algn="just"/>
            <a:endParaRPr lang="en-US" altLang="en-US" sz="2800" b="1" dirty="0">
              <a:solidFill>
                <a:srgbClr val="002060"/>
              </a:solidFill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2438401" y="5257801"/>
            <a:ext cx="7864475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</a:rPr>
              <a:t>Current series show complication rate higher during early  part of experience. Later on there is no statistical difference</a:t>
            </a:r>
          </a:p>
        </p:txBody>
      </p:sp>
    </p:spTree>
    <p:extLst>
      <p:ext uri="{BB962C8B-B14F-4D97-AF65-F5344CB8AC3E}">
        <p14:creationId xmlns:p14="http://schemas.microsoft.com/office/powerpoint/2010/main" val="3051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2391"/>
            <a:ext cx="10515600" cy="275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taking </a:t>
            </a:r>
            <a:r>
              <a:rPr lang="en-US" sz="2600" dirty="0"/>
              <a:t>the </a:t>
            </a:r>
            <a:r>
              <a:rPr lang="en-US" sz="2600" dirty="0" smtClean="0"/>
              <a:t>colon off the </a:t>
            </a:r>
            <a:r>
              <a:rPr lang="en-US" sz="2600" dirty="0"/>
              <a:t>kidney medially along the </a:t>
            </a:r>
            <a:r>
              <a:rPr lang="en-US" sz="2600" dirty="0" err="1"/>
              <a:t>Toldt’s</a:t>
            </a:r>
            <a:r>
              <a:rPr lang="en-US" sz="2600" dirty="0"/>
              <a:t> </a:t>
            </a:r>
            <a:r>
              <a:rPr lang="en-US" sz="2600" dirty="0" smtClean="0"/>
              <a:t>fascia</a:t>
            </a:r>
          </a:p>
          <a:p>
            <a:r>
              <a:rPr lang="en-US" sz="2600" dirty="0" err="1"/>
              <a:t>Gerota’s</a:t>
            </a:r>
            <a:r>
              <a:rPr lang="en-US" sz="2600" dirty="0"/>
              <a:t> </a:t>
            </a:r>
            <a:r>
              <a:rPr lang="en-US" sz="2600" dirty="0" smtClean="0"/>
              <a:t>fascia is </a:t>
            </a:r>
            <a:r>
              <a:rPr lang="en-US" sz="2600" dirty="0"/>
              <a:t>left intact on the </a:t>
            </a:r>
            <a:r>
              <a:rPr lang="en-US" sz="2600" dirty="0" smtClean="0"/>
              <a:t>kidney</a:t>
            </a:r>
          </a:p>
          <a:p>
            <a:r>
              <a:rPr lang="en-US" sz="2600" dirty="0"/>
              <a:t>All </a:t>
            </a:r>
            <a:r>
              <a:rPr lang="en-US" sz="2600" dirty="0" err="1"/>
              <a:t>periureteral</a:t>
            </a:r>
            <a:r>
              <a:rPr lang="en-US" sz="2600" dirty="0"/>
              <a:t> and inferior renal pole fat must be well preserved to keep a </a:t>
            </a:r>
            <a:r>
              <a:rPr lang="en-US" sz="2600" dirty="0" err="1" smtClean="0"/>
              <a:t>wellvascularized</a:t>
            </a:r>
            <a:r>
              <a:rPr lang="en-US" sz="2600" dirty="0"/>
              <a:t> </a:t>
            </a:r>
            <a:r>
              <a:rPr lang="en-US" sz="2600" dirty="0" smtClean="0"/>
              <a:t>ureter</a:t>
            </a:r>
          </a:p>
          <a:p>
            <a:r>
              <a:rPr lang="en-US" sz="2600" dirty="0"/>
              <a:t>The gonadal vein can be divided </a:t>
            </a:r>
            <a:r>
              <a:rPr lang="en-US" sz="2600" dirty="0" smtClean="0"/>
              <a:t>proximally and </a:t>
            </a:r>
            <a:r>
              <a:rPr lang="en-US" sz="2600" dirty="0"/>
              <a:t>distally and kept with the ureter in order to protect ureteric </a:t>
            </a:r>
            <a:r>
              <a:rPr lang="en-US" sz="2600" dirty="0" smtClean="0"/>
              <a:t>vascularity(</a:t>
            </a:r>
            <a:r>
              <a:rPr lang="en-US" sz="2600" dirty="0"/>
              <a:t>postoperative ipsilateral </a:t>
            </a:r>
            <a:r>
              <a:rPr lang="en-US" sz="2600" dirty="0" err="1" smtClean="0"/>
              <a:t>orchialgia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381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8012" y="2096294"/>
            <a:ext cx="589597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67" y="6064250"/>
            <a:ext cx="46482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ureter and its </a:t>
            </a:r>
            <a:r>
              <a:rPr lang="en-US" sz="2200" dirty="0" err="1" smtClean="0"/>
              <a:t>peri</a:t>
            </a:r>
            <a:r>
              <a:rPr lang="en-US" sz="2200" dirty="0" smtClean="0"/>
              <a:t>-ureteral </a:t>
            </a:r>
            <a:r>
              <a:rPr lang="en-US" sz="2200" dirty="0"/>
              <a:t>fat are lifted up to undertake an upper </a:t>
            </a:r>
            <a:r>
              <a:rPr lang="en-US" sz="2200" dirty="0" smtClean="0"/>
              <a:t>dissection along </a:t>
            </a:r>
            <a:r>
              <a:rPr lang="en-US" sz="2200" dirty="0"/>
              <a:t>the genital vein until we reach the inferior border and the anterior aspect of </a:t>
            </a:r>
            <a:r>
              <a:rPr lang="en-US" sz="2200" dirty="0" smtClean="0"/>
              <a:t>the renal vein</a:t>
            </a:r>
          </a:p>
          <a:p>
            <a:endParaRPr lang="en-US" sz="2200" dirty="0" smtClean="0"/>
          </a:p>
          <a:p>
            <a:r>
              <a:rPr lang="en-US" sz="2200" dirty="0"/>
              <a:t>then proceed to adrenal </a:t>
            </a:r>
            <a:r>
              <a:rPr lang="en-US" sz="2200" dirty="0" smtClean="0"/>
              <a:t>dissection </a:t>
            </a:r>
            <a:r>
              <a:rPr lang="en-US" sz="2200" dirty="0"/>
              <a:t>with division of the adrenal vein </a:t>
            </a:r>
            <a:r>
              <a:rPr lang="en-US" sz="2200" dirty="0" smtClean="0"/>
              <a:t> </a:t>
            </a:r>
            <a:r>
              <a:rPr lang="en-US" sz="2200" dirty="0"/>
              <a:t>without any clip placement </a:t>
            </a:r>
            <a:r>
              <a:rPr lang="en-US" sz="2200" dirty="0" smtClean="0"/>
              <a:t>and caring </a:t>
            </a:r>
            <a:r>
              <a:rPr lang="en-US" sz="2200" dirty="0"/>
              <a:t>not to injure the anterior branch of the renal artery</a:t>
            </a:r>
          </a:p>
        </p:txBody>
      </p:sp>
    </p:spTree>
    <p:extLst>
      <p:ext uri="{BB962C8B-B14F-4D97-AF65-F5344CB8AC3E}">
        <p14:creationId xmlns:p14="http://schemas.microsoft.com/office/powerpoint/2010/main" val="322396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left renal artery is dissected at its aortic </a:t>
            </a:r>
            <a:r>
              <a:rPr lang="en-US" sz="2200" dirty="0" smtClean="0"/>
              <a:t>origin</a:t>
            </a:r>
          </a:p>
          <a:p>
            <a:endParaRPr lang="en-US" sz="2200" dirty="0"/>
          </a:p>
          <a:p>
            <a:r>
              <a:rPr lang="en-US" sz="2200" dirty="0"/>
              <a:t>Endo-TA 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stapler </a:t>
            </a:r>
            <a:r>
              <a:rPr lang="en-US" sz="2200" dirty="0" smtClean="0"/>
              <a:t>is used to ligate the renal vessels (</a:t>
            </a:r>
            <a:r>
              <a:rPr lang="en-US" sz="2200" dirty="0"/>
              <a:t>Teleflex Medical, added a contraindication to the </a:t>
            </a:r>
            <a:r>
              <a:rPr lang="en-US" sz="2200" dirty="0" smtClean="0"/>
              <a:t>use </a:t>
            </a:r>
            <a:r>
              <a:rPr lang="en-US" sz="2200" dirty="0"/>
              <a:t>clips on renal </a:t>
            </a:r>
            <a:r>
              <a:rPr lang="en-US" sz="2200" dirty="0" smtClean="0"/>
              <a:t>vessels in </a:t>
            </a:r>
            <a:r>
              <a:rPr lang="en-US" sz="2200" dirty="0"/>
              <a:t>laparoscopic live donor </a:t>
            </a:r>
            <a:r>
              <a:rPr lang="en-US" sz="2200" dirty="0" smtClean="0"/>
              <a:t>nephrectomy)</a:t>
            </a:r>
            <a:r>
              <a:rPr lang="en-US" sz="2200" dirty="0"/>
              <a:t> </a:t>
            </a:r>
            <a:r>
              <a:rPr lang="en-US" sz="2200" dirty="0">
                <a:solidFill>
                  <a:srgbClr val="0070C0"/>
                </a:solidFill>
              </a:rPr>
              <a:t>Clip dislodgement may occur several hours following the </a:t>
            </a:r>
            <a:r>
              <a:rPr lang="en-US" sz="2200" dirty="0" smtClean="0">
                <a:solidFill>
                  <a:srgbClr val="0070C0"/>
                </a:solidFill>
              </a:rPr>
              <a:t>procedure resulting </a:t>
            </a:r>
            <a:r>
              <a:rPr lang="en-US" sz="2200" dirty="0">
                <a:solidFill>
                  <a:srgbClr val="0070C0"/>
                </a:solidFill>
              </a:rPr>
              <a:t>in fatal hemorrhage on the </a:t>
            </a:r>
            <a:r>
              <a:rPr lang="en-US" sz="2200" dirty="0" smtClean="0">
                <a:solidFill>
                  <a:srgbClr val="0070C0"/>
                </a:solidFill>
              </a:rPr>
              <a:t>ward.</a:t>
            </a:r>
          </a:p>
          <a:p>
            <a:endParaRPr lang="en-US" sz="2200" dirty="0" smtClean="0"/>
          </a:p>
          <a:p>
            <a:r>
              <a:rPr lang="en-US" sz="2200" dirty="0"/>
              <a:t>Stapling starts on the renal artery and then </a:t>
            </a:r>
            <a:r>
              <a:rPr lang="en-US" sz="2200" dirty="0" smtClean="0"/>
              <a:t>quickly on </a:t>
            </a:r>
            <a:r>
              <a:rPr lang="en-US" sz="2200" dirty="0"/>
              <a:t>the vein, and the kidney is rapidly placed in the Endo bag and </a:t>
            </a:r>
            <a:r>
              <a:rPr lang="en-US" sz="2200" dirty="0" smtClean="0"/>
              <a:t>extracted.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993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Surgical steps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2" y="1818257"/>
            <a:ext cx="3762375" cy="3876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72" y="5951491"/>
            <a:ext cx="41814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Open </a:t>
            </a:r>
            <a:r>
              <a:rPr lang="en-US" sz="3200" dirty="0" smtClean="0">
                <a:latin typeface="+mn-lt"/>
              </a:rPr>
              <a:t>versus</a:t>
            </a:r>
            <a:r>
              <a:rPr lang="en-US" b="1" dirty="0" smtClean="0">
                <a:latin typeface="+mn-lt"/>
              </a:rPr>
              <a:t> Laparoscopic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200" dirty="0" smtClean="0"/>
          </a:p>
          <a:p>
            <a:r>
              <a:rPr lang="en-US" sz="2200" dirty="0" smtClean="0"/>
              <a:t>Several </a:t>
            </a:r>
            <a:r>
              <a:rPr lang="en-US" sz="2200" dirty="0"/>
              <a:t>meta-analysis </a:t>
            </a:r>
            <a:r>
              <a:rPr lang="en-US" sz="2200" dirty="0">
                <a:solidFill>
                  <a:srgbClr val="0070C0"/>
                </a:solidFill>
              </a:rPr>
              <a:t>compare </a:t>
            </a:r>
            <a:r>
              <a:rPr lang="en-US" sz="2200" dirty="0"/>
              <a:t>open and laparoscopic </a:t>
            </a:r>
            <a:r>
              <a:rPr lang="en-US" sz="2200" dirty="0" smtClean="0"/>
              <a:t>donor nephrectomy.</a:t>
            </a:r>
          </a:p>
          <a:p>
            <a:pPr marL="0" indent="0" algn="ctr">
              <a:buNone/>
            </a:pP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The </a:t>
            </a:r>
            <a:r>
              <a:rPr lang="en-US" sz="2200" dirty="0"/>
              <a:t>overall results demonstrate that </a:t>
            </a: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0070C0"/>
                </a:solidFill>
              </a:rPr>
              <a:t>laparoscopic</a:t>
            </a:r>
            <a:r>
              <a:rPr lang="en-US" sz="2200" dirty="0" smtClean="0"/>
              <a:t> </a:t>
            </a:r>
            <a:r>
              <a:rPr lang="en-US" sz="2200" dirty="0"/>
              <a:t>technique is associated with a </a:t>
            </a:r>
            <a:r>
              <a:rPr lang="en-US" sz="2200" dirty="0" smtClean="0"/>
              <a:t>significantly shorter </a:t>
            </a:r>
            <a:r>
              <a:rPr lang="en-US" sz="2200" dirty="0"/>
              <a:t>hospital stay, fewer postoperative </a:t>
            </a:r>
            <a:r>
              <a:rPr lang="en-US" sz="2200" dirty="0" smtClean="0"/>
              <a:t>analgesic requirements</a:t>
            </a:r>
            <a:r>
              <a:rPr lang="en-US" sz="2200" dirty="0"/>
              <a:t>, improved cosmetics and a quicker </a:t>
            </a:r>
            <a:r>
              <a:rPr lang="en-US" sz="2200" dirty="0" smtClean="0"/>
              <a:t>return to </a:t>
            </a:r>
            <a:r>
              <a:rPr lang="en-US" sz="2200" dirty="0"/>
              <a:t>work as compared with open donor </a:t>
            </a:r>
            <a:r>
              <a:rPr lang="en-US" sz="2200" dirty="0" smtClean="0"/>
              <a:t>nephrectomy.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075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Open </a:t>
            </a:r>
            <a:r>
              <a:rPr lang="en-US" sz="3200" dirty="0">
                <a:latin typeface="+mn-lt"/>
              </a:rPr>
              <a:t>versus</a:t>
            </a:r>
            <a:r>
              <a:rPr lang="en-US" b="1" dirty="0">
                <a:latin typeface="+mn-lt"/>
              </a:rPr>
              <a:t> Laparoscopic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200" dirty="0" smtClean="0"/>
          </a:p>
          <a:p>
            <a:r>
              <a:rPr lang="en-US" sz="2200" dirty="0" smtClean="0"/>
              <a:t>This </a:t>
            </a:r>
            <a:r>
              <a:rPr lang="en-US" sz="2200" dirty="0"/>
              <a:t>raises </a:t>
            </a:r>
            <a:r>
              <a:rPr lang="en-US" sz="2200" dirty="0" smtClean="0"/>
              <a:t>the question </a:t>
            </a:r>
            <a:r>
              <a:rPr lang="en-US" sz="2200" dirty="0"/>
              <a:t>of the learning curve and </a:t>
            </a:r>
            <a:r>
              <a:rPr lang="en-US" sz="2200" dirty="0">
                <a:solidFill>
                  <a:srgbClr val="0070C0"/>
                </a:solidFill>
              </a:rPr>
              <a:t>how many </a:t>
            </a:r>
            <a:r>
              <a:rPr lang="en-US" sz="2200" dirty="0"/>
              <a:t>laparoscopic nephrectomies </a:t>
            </a:r>
            <a:r>
              <a:rPr lang="en-US" sz="2200" dirty="0" smtClean="0"/>
              <a:t>should be </a:t>
            </a:r>
            <a:r>
              <a:rPr lang="en-US" sz="2200" dirty="0"/>
              <a:t>done before performing the first LLDN</a:t>
            </a:r>
            <a:r>
              <a:rPr lang="en-US" sz="2200" dirty="0" smtClean="0"/>
              <a:t>?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r>
              <a:rPr lang="en-US" sz="2200" dirty="0" smtClean="0"/>
              <a:t>There </a:t>
            </a:r>
            <a:r>
              <a:rPr lang="en-US" sz="2200" dirty="0"/>
              <a:t>is no precise answer but a </a:t>
            </a:r>
            <a:r>
              <a:rPr lang="en-US" sz="2200" dirty="0" smtClean="0"/>
              <a:t>number between </a:t>
            </a:r>
            <a:r>
              <a:rPr lang="en-US" sz="2200" dirty="0">
                <a:solidFill>
                  <a:srgbClr val="FF0000"/>
                </a:solidFill>
              </a:rPr>
              <a:t>50 and 100 </a:t>
            </a:r>
            <a:r>
              <a:rPr lang="en-US" sz="2200" dirty="0"/>
              <a:t>seems to be convincing for this type of surgery to be </a:t>
            </a:r>
            <a:r>
              <a:rPr lang="en-US" sz="2200" dirty="0" smtClean="0"/>
              <a:t>learned.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425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Intraoperative  factors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Left or right </a:t>
            </a:r>
            <a:r>
              <a:rPr lang="en-US" b="1" dirty="0" smtClean="0"/>
              <a:t>kidney</a:t>
            </a:r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dirty="0"/>
              <a:t>Most </a:t>
            </a:r>
            <a:r>
              <a:rPr lang="en-US" dirty="0" smtClean="0"/>
              <a:t>centers prefer </a:t>
            </a:r>
            <a:r>
              <a:rPr lang="en-US" dirty="0"/>
              <a:t>to use the left kidney for living kidney </a:t>
            </a:r>
            <a:r>
              <a:rPr lang="en-US" dirty="0" smtClean="0"/>
              <a:t>donation </a:t>
            </a:r>
            <a:r>
              <a:rPr lang="en-US" dirty="0"/>
              <a:t>because the renal vein is longer, which is </a:t>
            </a:r>
            <a:r>
              <a:rPr lang="en-US" dirty="0" smtClean="0"/>
              <a:t>advantageous during implantation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single-center randomized </a:t>
            </a:r>
            <a:r>
              <a:rPr lang="en-US" dirty="0"/>
              <a:t>controlled </a:t>
            </a:r>
            <a:r>
              <a:rPr lang="en-US" dirty="0" smtClean="0"/>
              <a:t>trial revealed </a:t>
            </a:r>
            <a:r>
              <a:rPr lang="en-US" dirty="0"/>
              <a:t>no differences between left- and </a:t>
            </a:r>
            <a:r>
              <a:rPr lang="en-US" dirty="0" smtClean="0"/>
              <a:t>right-sided donor nephrectomy.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1050" dirty="0" smtClean="0"/>
              <a:t>					</a:t>
            </a:r>
            <a:r>
              <a:rPr lang="en-US" sz="1050" dirty="0" err="1" smtClean="0"/>
              <a:t>Minnee</a:t>
            </a:r>
            <a:r>
              <a:rPr lang="en-US" sz="1050" dirty="0" smtClean="0"/>
              <a:t> </a:t>
            </a:r>
            <a:r>
              <a:rPr lang="en-US" sz="1050" dirty="0"/>
              <a:t>RC, </a:t>
            </a:r>
            <a:r>
              <a:rPr lang="en-US" sz="1050" dirty="0" err="1"/>
              <a:t>Bemelman</a:t>
            </a:r>
            <a:r>
              <a:rPr lang="en-US" sz="1050" dirty="0"/>
              <a:t> WA, </a:t>
            </a:r>
            <a:r>
              <a:rPr lang="en-US" sz="1050" dirty="0" err="1"/>
              <a:t>Maartense</a:t>
            </a:r>
            <a:r>
              <a:rPr lang="en-US" sz="1050" dirty="0"/>
              <a:t> S, </a:t>
            </a:r>
            <a:r>
              <a:rPr lang="en-US" sz="1050" dirty="0" err="1"/>
              <a:t>Bemelman</a:t>
            </a:r>
            <a:r>
              <a:rPr lang="en-US" sz="1050" dirty="0"/>
              <a:t> FJ, </a:t>
            </a:r>
            <a:r>
              <a:rPr lang="en-US" sz="1050" dirty="0" err="1"/>
              <a:t>Gouma</a:t>
            </a:r>
            <a:r>
              <a:rPr lang="en-US" sz="1050" dirty="0"/>
              <a:t> </a:t>
            </a:r>
            <a:r>
              <a:rPr lang="en-US" sz="1050" dirty="0" smtClean="0"/>
              <a:t>DJ, </a:t>
            </a:r>
            <a:r>
              <a:rPr lang="en-US" sz="1050" dirty="0" err="1" smtClean="0"/>
              <a:t>Idu</a:t>
            </a:r>
            <a:r>
              <a:rPr lang="en-US" sz="1050" dirty="0" smtClean="0"/>
              <a:t> </a:t>
            </a:r>
            <a:r>
              <a:rPr lang="en-US" sz="1050" dirty="0"/>
              <a:t>MM. Left or right kidney in </a:t>
            </a:r>
            <a:r>
              <a:rPr lang="en-US" sz="1050" dirty="0" smtClean="0"/>
              <a:t>hand-					assisted donor </a:t>
            </a:r>
            <a:r>
              <a:rPr lang="en-US" sz="1050" dirty="0"/>
              <a:t>nephrectomy? </a:t>
            </a:r>
            <a:r>
              <a:rPr lang="en-US" sz="1050" dirty="0" err="1" smtClean="0"/>
              <a:t>Arandomized</a:t>
            </a:r>
            <a:r>
              <a:rPr lang="en-US" sz="1050" dirty="0" smtClean="0"/>
              <a:t> </a:t>
            </a:r>
            <a:r>
              <a:rPr lang="en-US" sz="1050" dirty="0"/>
              <a:t>controlled </a:t>
            </a:r>
            <a:r>
              <a:rPr lang="en-US" sz="1050" dirty="0" smtClean="0"/>
              <a:t>trial</a:t>
            </a:r>
            <a:r>
              <a:rPr lang="en-US" sz="1050" dirty="0"/>
              <a:t>. Transplantation. 2008;85(2):203-8.</a:t>
            </a:r>
          </a:p>
        </p:txBody>
      </p:sp>
    </p:spTree>
    <p:extLst>
      <p:ext uri="{BB962C8B-B14F-4D97-AF65-F5344CB8AC3E}">
        <p14:creationId xmlns:p14="http://schemas.microsoft.com/office/powerpoint/2010/main" val="30320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Intraoperative 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Multiple </a:t>
            </a:r>
            <a:r>
              <a:rPr lang="en-US" b="1" dirty="0"/>
              <a:t>renal arteries and </a:t>
            </a:r>
            <a:r>
              <a:rPr lang="en-US" b="1" dirty="0" smtClean="0"/>
              <a:t>veins</a:t>
            </a:r>
          </a:p>
          <a:p>
            <a:endParaRPr lang="en-US" b="1" dirty="0" smtClean="0"/>
          </a:p>
          <a:p>
            <a:pPr lvl="1"/>
            <a:r>
              <a:rPr lang="en-US" dirty="0"/>
              <a:t>Multiple renal arteries are present in 12 to 33</a:t>
            </a:r>
            <a:r>
              <a:rPr lang="en-US" dirty="0" smtClean="0"/>
              <a:t>%.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Multiple arteries </a:t>
            </a:r>
            <a:r>
              <a:rPr lang="en-US" dirty="0"/>
              <a:t>has been associated with an </a:t>
            </a:r>
            <a:r>
              <a:rPr lang="en-US" dirty="0">
                <a:solidFill>
                  <a:srgbClr val="0070C0"/>
                </a:solidFill>
              </a:rPr>
              <a:t>increased incidence </a:t>
            </a:r>
            <a:r>
              <a:rPr lang="en-US" dirty="0" smtClean="0"/>
              <a:t>of vascular </a:t>
            </a:r>
            <a:r>
              <a:rPr lang="en-US" dirty="0"/>
              <a:t>and urological complications, such as </a:t>
            </a:r>
            <a:r>
              <a:rPr lang="en-US" dirty="0" smtClean="0"/>
              <a:t>thrombosis and </a:t>
            </a:r>
            <a:r>
              <a:rPr lang="en-US" dirty="0"/>
              <a:t>ureteral </a:t>
            </a:r>
            <a:r>
              <a:rPr lang="en-US" dirty="0" smtClean="0"/>
              <a:t>ischemia, </a:t>
            </a:r>
            <a:r>
              <a:rPr lang="en-US" dirty="0"/>
              <a:t>and was considered a </a:t>
            </a:r>
            <a:r>
              <a:rPr lang="en-US" dirty="0" smtClean="0"/>
              <a:t>relative contraindication </a:t>
            </a:r>
            <a:r>
              <a:rPr lang="en-US" dirty="0"/>
              <a:t>by </a:t>
            </a:r>
            <a:r>
              <a:rPr lang="en-US" dirty="0" smtClean="0"/>
              <a:t>some surgeons.</a:t>
            </a:r>
          </a:p>
        </p:txBody>
      </p:sp>
    </p:spTree>
    <p:extLst>
      <p:ext uri="{BB962C8B-B14F-4D97-AF65-F5344CB8AC3E}">
        <p14:creationId xmlns:p14="http://schemas.microsoft.com/office/powerpoint/2010/main" val="40022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Intraoperative 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b="1" dirty="0"/>
              <a:t>Multiple renal arteries and veins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 </a:t>
            </a:r>
            <a:r>
              <a:rPr lang="en-US" dirty="0"/>
              <a:t>recent reports state that renal transplantation can be </a:t>
            </a:r>
            <a:r>
              <a:rPr lang="en-US" dirty="0">
                <a:solidFill>
                  <a:srgbClr val="0070C0"/>
                </a:solidFill>
              </a:rPr>
              <a:t>performed safely</a:t>
            </a:r>
            <a:r>
              <a:rPr lang="en-US" dirty="0"/>
              <a:t> in case of multiple arteries</a:t>
            </a:r>
          </a:p>
          <a:p>
            <a:pPr lvl="1"/>
            <a:r>
              <a:rPr lang="en-US" dirty="0"/>
              <a:t>Special care has to be taken with the lower kidney pole accessory renal arteries.</a:t>
            </a:r>
          </a:p>
          <a:p>
            <a:pPr marL="0" indent="0" algn="ctr">
              <a:buNone/>
            </a:pPr>
            <a:r>
              <a:rPr lang="en-US" sz="2400" dirty="0"/>
              <a:t>It can be concluded that regardless of which technique (open or laparoscopic) used </a:t>
            </a:r>
            <a:r>
              <a:rPr lang="en-US" sz="2400" dirty="0">
                <a:solidFill>
                  <a:srgbClr val="FF0000"/>
                </a:solidFill>
              </a:rPr>
              <a:t>multiple vessels are not a contraindication.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Living Donor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400" dirty="0" smtClean="0"/>
          </a:p>
          <a:p>
            <a:r>
              <a:rPr lang="en-US" sz="2400" dirty="0" smtClean="0"/>
              <a:t>Living </a:t>
            </a:r>
            <a:r>
              <a:rPr lang="en-US" sz="2400" dirty="0"/>
              <a:t>kidney donation has successfully improved the lives of many </a:t>
            </a:r>
            <a:r>
              <a:rPr lang="en-US" sz="2400" dirty="0" smtClean="0"/>
              <a:t>patients worldwide </a:t>
            </a:r>
            <a:r>
              <a:rPr lang="en-US" sz="2400" dirty="0"/>
              <a:t>for over half a century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Do we still have the same need for living </a:t>
            </a:r>
            <a:r>
              <a:rPr lang="en-US" sz="2400" dirty="0" smtClean="0"/>
              <a:t>donors in 2021?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 </a:t>
            </a:r>
            <a:r>
              <a:rPr lang="en-US" sz="2400" dirty="0"/>
              <a:t>The answer is obviously </a:t>
            </a:r>
            <a:r>
              <a:rPr lang="en-US" sz="2400" dirty="0">
                <a:solidFill>
                  <a:srgbClr val="FF0000"/>
                </a:solidFill>
              </a:rPr>
              <a:t>yes</a:t>
            </a:r>
            <a:r>
              <a:rPr lang="en-US" sz="2400" dirty="0"/>
              <a:t> and for </a:t>
            </a:r>
            <a:r>
              <a:rPr lang="en-US" sz="2400" dirty="0">
                <a:solidFill>
                  <a:srgbClr val="FF0000"/>
                </a:solidFill>
              </a:rPr>
              <a:t>many </a:t>
            </a:r>
            <a:r>
              <a:rPr lang="en-US" sz="2400" dirty="0" smtClean="0">
                <a:solidFill>
                  <a:srgbClr val="FF0000"/>
                </a:solidFill>
              </a:rPr>
              <a:t>reasons.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9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Intraoperative 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pPr>
              <a:buFont typeface="Wingdings" panose="02020603050405020304" pitchFamily="18" charset="0"/>
              <a:buChar char="Ø"/>
            </a:pPr>
            <a:r>
              <a:rPr lang="pt-BR" b="1" dirty="0" smtClean="0"/>
              <a:t>Warm ischaemia time</a:t>
            </a:r>
            <a:endParaRPr lang="en-US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general, especially in the early </a:t>
            </a:r>
            <a:r>
              <a:rPr lang="en-US" sz="2200" dirty="0" smtClean="0"/>
              <a:t>years laparoscopic </a:t>
            </a:r>
            <a:r>
              <a:rPr lang="en-US" sz="2200" dirty="0"/>
              <a:t>techniques had a longer warm </a:t>
            </a:r>
            <a:r>
              <a:rPr lang="en-US" sz="2200" dirty="0" smtClean="0"/>
              <a:t>ischemia time </a:t>
            </a:r>
            <a:r>
              <a:rPr lang="en-US" sz="2200" dirty="0"/>
              <a:t>than the open </a:t>
            </a:r>
            <a:r>
              <a:rPr lang="en-US" sz="2200" dirty="0" smtClean="0"/>
              <a:t>techniques but increased experience </a:t>
            </a:r>
            <a:r>
              <a:rPr lang="en-US" sz="2200" dirty="0"/>
              <a:t>have reduced these long </a:t>
            </a:r>
            <a:r>
              <a:rPr lang="en-US" sz="2200" dirty="0" smtClean="0"/>
              <a:t>warm ischemia </a:t>
            </a:r>
            <a:r>
              <a:rPr lang="en-US" sz="2200" dirty="0"/>
              <a:t>times</a:t>
            </a:r>
            <a:r>
              <a:rPr lang="en-US" sz="2200" dirty="0" smtClean="0"/>
              <a:t> </a:t>
            </a:r>
          </a:p>
          <a:p>
            <a:r>
              <a:rPr lang="en-US" sz="2200" dirty="0"/>
              <a:t>because of these adjuncts </a:t>
            </a:r>
            <a:r>
              <a:rPr lang="en-US" sz="2200" dirty="0" smtClean="0"/>
              <a:t>to laparoscopic </a:t>
            </a:r>
            <a:r>
              <a:rPr lang="en-US" sz="2200" dirty="0"/>
              <a:t>techniques the warm </a:t>
            </a:r>
            <a:r>
              <a:rPr lang="en-US" sz="2200" dirty="0" smtClean="0"/>
              <a:t>ischemia </a:t>
            </a:r>
            <a:r>
              <a:rPr lang="en-US" sz="2200" dirty="0"/>
              <a:t>time is </a:t>
            </a:r>
            <a:r>
              <a:rPr lang="en-US" sz="2200" dirty="0" smtClean="0"/>
              <a:t>almost identical </a:t>
            </a:r>
            <a:r>
              <a:rPr lang="en-US" sz="2200" dirty="0"/>
              <a:t>to open </a:t>
            </a:r>
            <a:r>
              <a:rPr lang="en-US" sz="2200" dirty="0" smtClean="0"/>
              <a:t>techniques.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dirty="0">
                <a:solidFill>
                  <a:srgbClr val="0070C0"/>
                </a:solidFill>
              </a:rPr>
              <a:t>there is </a:t>
            </a:r>
            <a:r>
              <a:rPr lang="en-US" sz="2200" dirty="0" smtClean="0">
                <a:solidFill>
                  <a:srgbClr val="0070C0"/>
                </a:solidFill>
              </a:rPr>
              <a:t>no clinically </a:t>
            </a:r>
            <a:r>
              <a:rPr lang="en-US" sz="2200" dirty="0">
                <a:solidFill>
                  <a:srgbClr val="0070C0"/>
                </a:solidFill>
              </a:rPr>
              <a:t>demonstrated negative effect on kidney </a:t>
            </a:r>
            <a:r>
              <a:rPr lang="en-US" sz="2200" dirty="0" smtClean="0">
                <a:solidFill>
                  <a:srgbClr val="0070C0"/>
                </a:solidFill>
              </a:rPr>
              <a:t>function if </a:t>
            </a:r>
            <a:r>
              <a:rPr lang="en-US" sz="2200" dirty="0">
                <a:solidFill>
                  <a:srgbClr val="0070C0"/>
                </a:solidFill>
              </a:rPr>
              <a:t>the warm </a:t>
            </a:r>
            <a:r>
              <a:rPr lang="en-US" sz="2200" dirty="0" smtClean="0">
                <a:solidFill>
                  <a:srgbClr val="0070C0"/>
                </a:solidFill>
              </a:rPr>
              <a:t>ischemia </a:t>
            </a:r>
            <a:r>
              <a:rPr lang="en-US" sz="2200" dirty="0">
                <a:solidFill>
                  <a:srgbClr val="0070C0"/>
                </a:solidFill>
              </a:rPr>
              <a:t>time is less than 10 </a:t>
            </a:r>
            <a:r>
              <a:rPr lang="en-US" sz="2200" dirty="0" smtClean="0">
                <a:solidFill>
                  <a:srgbClr val="0070C0"/>
                </a:solidFill>
              </a:rPr>
              <a:t>minutes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Intraoperative 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2020603050405020304" pitchFamily="18" charset="0"/>
              <a:buChar char="Ø"/>
            </a:pPr>
            <a:r>
              <a:rPr lang="en-US" sz="2400" b="1" dirty="0"/>
              <a:t>Older </a:t>
            </a:r>
            <a:r>
              <a:rPr lang="en-US" sz="2400" b="1" dirty="0" smtClean="0"/>
              <a:t>donors</a:t>
            </a:r>
          </a:p>
          <a:p>
            <a:pPr>
              <a:buFont typeface="Wingdings" panose="02020603050405020304" pitchFamily="18" charset="0"/>
              <a:buChar char="Ø"/>
            </a:pPr>
            <a:endParaRPr lang="en-US" sz="2400" b="1" dirty="0" smtClean="0"/>
          </a:p>
          <a:p>
            <a:r>
              <a:rPr lang="en-US" sz="2000" dirty="0"/>
              <a:t>Due to the increasing organ shortage, more and </a:t>
            </a:r>
            <a:r>
              <a:rPr lang="en-US" sz="2000" dirty="0" smtClean="0"/>
              <a:t>more transplant centers </a:t>
            </a:r>
            <a:r>
              <a:rPr lang="en-US" sz="2000" dirty="0"/>
              <a:t>are retrieving kidneys from </a:t>
            </a:r>
            <a:r>
              <a:rPr lang="en-US" sz="2000" dirty="0" smtClean="0"/>
              <a:t>older donors.</a:t>
            </a:r>
          </a:p>
          <a:p>
            <a:r>
              <a:rPr lang="en-US" sz="2000" dirty="0"/>
              <a:t>The use of older living donors </a:t>
            </a:r>
            <a:r>
              <a:rPr lang="en-US" sz="2000" dirty="0" smtClean="0"/>
              <a:t>remains </a:t>
            </a:r>
            <a:r>
              <a:rPr lang="en-US" sz="2000" dirty="0" smtClean="0">
                <a:solidFill>
                  <a:srgbClr val="FF0000"/>
                </a:solidFill>
              </a:rPr>
              <a:t>controversial</a:t>
            </a:r>
            <a:r>
              <a:rPr lang="en-US" sz="2000" dirty="0" smtClean="0"/>
              <a:t> </a:t>
            </a:r>
            <a:r>
              <a:rPr lang="en-US" sz="2000" dirty="0"/>
              <a:t>because of the physiological decline </a:t>
            </a:r>
            <a:r>
              <a:rPr lang="en-US" sz="2000" dirty="0" smtClean="0"/>
              <a:t>in glomerular </a:t>
            </a:r>
            <a:r>
              <a:rPr lang="en-US" sz="2000" dirty="0"/>
              <a:t>filtration rate beginning in the third </a:t>
            </a:r>
            <a:r>
              <a:rPr lang="en-US" sz="2000" dirty="0" smtClean="0"/>
              <a:t>decade of </a:t>
            </a:r>
            <a:r>
              <a:rPr lang="en-US" sz="2000" dirty="0"/>
              <a:t>life and an increased risk of surgical </a:t>
            </a:r>
            <a:r>
              <a:rPr lang="en-US" sz="2000" dirty="0" smtClean="0"/>
              <a:t>complications for </a:t>
            </a:r>
            <a:r>
              <a:rPr lang="en-US" sz="2000" dirty="0"/>
              <a:t>the older kidney </a:t>
            </a:r>
            <a:r>
              <a:rPr lang="en-US" sz="2000" dirty="0" smtClean="0"/>
              <a:t>donor.</a:t>
            </a:r>
          </a:p>
          <a:p>
            <a:r>
              <a:rPr lang="en-US" sz="2000" dirty="0"/>
              <a:t>older </a:t>
            </a:r>
            <a:r>
              <a:rPr lang="en-US" sz="2000" dirty="0">
                <a:solidFill>
                  <a:srgbClr val="FF0000"/>
                </a:solidFill>
              </a:rPr>
              <a:t>than 60 </a:t>
            </a:r>
            <a:r>
              <a:rPr lang="en-US" sz="2000" dirty="0" smtClean="0"/>
              <a:t>years </a:t>
            </a:r>
            <a:r>
              <a:rPr lang="en-US" sz="2000" dirty="0"/>
              <a:t>associated </a:t>
            </a:r>
            <a:r>
              <a:rPr lang="en-US" sz="2000" dirty="0" smtClean="0"/>
              <a:t>with larger </a:t>
            </a:r>
            <a:r>
              <a:rPr lang="en-US" sz="2000" dirty="0"/>
              <a:t>increases in blood pressure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In a </a:t>
            </a:r>
            <a:r>
              <a:rPr lang="en-US" sz="2000" dirty="0" smtClean="0"/>
              <a:t>prospective study </a:t>
            </a:r>
            <a:r>
              <a:rPr lang="en-US" sz="2000" dirty="0"/>
              <a:t>t</a:t>
            </a:r>
            <a:r>
              <a:rPr lang="en-US" sz="2000" dirty="0" smtClean="0"/>
              <a:t>here </a:t>
            </a:r>
            <a:r>
              <a:rPr lang="en-US" sz="2000" dirty="0"/>
              <a:t>were </a:t>
            </a:r>
            <a:r>
              <a:rPr lang="en-US" sz="2000" dirty="0">
                <a:solidFill>
                  <a:srgbClr val="0070C0"/>
                </a:solidFill>
              </a:rPr>
              <a:t>no significant </a:t>
            </a:r>
            <a:r>
              <a:rPr lang="en-US" sz="2000" dirty="0"/>
              <a:t>differences </a:t>
            </a:r>
            <a:r>
              <a:rPr lang="en-US" sz="2000" dirty="0" smtClean="0"/>
              <a:t>in intraoperative </a:t>
            </a:r>
            <a:r>
              <a:rPr lang="en-US" sz="2000" dirty="0"/>
              <a:t>and postoperative complication rates </a:t>
            </a:r>
            <a:r>
              <a:rPr lang="en-US" sz="2000" dirty="0" smtClean="0"/>
              <a:t>or in </a:t>
            </a:r>
            <a:r>
              <a:rPr lang="en-US" sz="2000" dirty="0"/>
              <a:t>the one-year graft survival rate between younger </a:t>
            </a:r>
            <a:r>
              <a:rPr lang="en-US" sz="2000" dirty="0" smtClean="0"/>
              <a:t>and older donors.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494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Intraoperative 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Obese donors</a:t>
            </a:r>
          </a:p>
          <a:p>
            <a:r>
              <a:rPr lang="en-US" sz="2400" dirty="0" smtClean="0"/>
              <a:t>obesity </a:t>
            </a:r>
            <a:r>
              <a:rPr lang="en-US" sz="2400" dirty="0"/>
              <a:t>is </a:t>
            </a:r>
            <a:r>
              <a:rPr lang="en-US" sz="2400" dirty="0" smtClean="0"/>
              <a:t>recognized </a:t>
            </a:r>
            <a:r>
              <a:rPr lang="en-US" sz="2400" dirty="0"/>
              <a:t>as an </a:t>
            </a:r>
            <a:r>
              <a:rPr lang="en-US" sz="2400" dirty="0" smtClean="0"/>
              <a:t>independent cardiovascular </a:t>
            </a:r>
            <a:r>
              <a:rPr lang="en-US" sz="2400" dirty="0"/>
              <a:t>risk factor and has also been shown to </a:t>
            </a:r>
            <a:r>
              <a:rPr lang="en-US" sz="2400" dirty="0" smtClean="0"/>
              <a:t>be a </a:t>
            </a:r>
            <a:r>
              <a:rPr lang="en-US" sz="2400" dirty="0"/>
              <a:t>significant risk factor for complications following </a:t>
            </a:r>
            <a:r>
              <a:rPr lang="en-US" sz="2400" dirty="0" smtClean="0"/>
              <a:t>major surgery</a:t>
            </a:r>
            <a:r>
              <a:rPr lang="en-US" sz="2400" dirty="0"/>
              <a:t>, including living kidney </a:t>
            </a:r>
            <a:r>
              <a:rPr lang="en-US" sz="2400" dirty="0" smtClean="0"/>
              <a:t>donation</a:t>
            </a:r>
          </a:p>
          <a:p>
            <a:r>
              <a:rPr lang="en-US" sz="2400" dirty="0"/>
              <a:t>obesity has been </a:t>
            </a:r>
            <a:r>
              <a:rPr lang="en-US" sz="2400" dirty="0" smtClean="0"/>
              <a:t>recognized </a:t>
            </a:r>
            <a:r>
              <a:rPr lang="en-US" sz="2400" dirty="0"/>
              <a:t>as an independent risk </a:t>
            </a:r>
            <a:r>
              <a:rPr lang="en-US" sz="2400" dirty="0" smtClean="0"/>
              <a:t>factor for </a:t>
            </a:r>
            <a:r>
              <a:rPr lang="en-US" sz="2400" dirty="0"/>
              <a:t>end-stage renal disease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Delayed graft function </a:t>
            </a:r>
            <a:r>
              <a:rPr lang="en-US" sz="2400" dirty="0" smtClean="0"/>
              <a:t>was more </a:t>
            </a:r>
            <a:r>
              <a:rPr lang="en-US" sz="2400" dirty="0"/>
              <a:t>common among recipients of kidneys from </a:t>
            </a:r>
            <a:r>
              <a:rPr lang="en-US" sz="2400" dirty="0" smtClean="0"/>
              <a:t>very obese donors.</a:t>
            </a:r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sz="2400" dirty="0">
                <a:solidFill>
                  <a:srgbClr val="0070C0"/>
                </a:solidFill>
              </a:rPr>
              <a:t>Nevertheless, obese donors are accepted in donor </a:t>
            </a:r>
            <a:r>
              <a:rPr lang="en-US" sz="2400" dirty="0" smtClean="0">
                <a:solidFill>
                  <a:srgbClr val="0070C0"/>
                </a:solidFill>
              </a:rPr>
              <a:t>selection programs.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latin typeface="+mn-lt"/>
              </a:rPr>
              <a:t>Intraoperative  factors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Obese donors</a:t>
            </a:r>
            <a:endParaRPr lang="en-US" sz="2400" dirty="0" smtClean="0"/>
          </a:p>
          <a:p>
            <a:r>
              <a:rPr lang="en-US" sz="2200" dirty="0" smtClean="0"/>
              <a:t>obese patients should </a:t>
            </a:r>
            <a:r>
              <a:rPr lang="en-US" sz="2200" dirty="0"/>
              <a:t>undergo careful preoperative evaluation to </a:t>
            </a:r>
            <a:r>
              <a:rPr lang="en-US" sz="2200" dirty="0" smtClean="0"/>
              <a:t>exclude cardiovascular</a:t>
            </a:r>
            <a:r>
              <a:rPr lang="en-US" sz="2200" dirty="0"/>
              <a:t>, respiratory and renal disease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They </a:t>
            </a:r>
            <a:r>
              <a:rPr lang="en-US" sz="2200" dirty="0" smtClean="0"/>
              <a:t>should be </a:t>
            </a:r>
            <a:r>
              <a:rPr lang="en-US" sz="2200" dirty="0"/>
              <a:t>counselled regarding the increased perioperative </a:t>
            </a:r>
            <a:r>
              <a:rPr lang="en-US" sz="2200" dirty="0" smtClean="0"/>
              <a:t>risk and </a:t>
            </a:r>
            <a:r>
              <a:rPr lang="en-US" sz="2200" dirty="0"/>
              <a:t>potential long-term risk of renal disease and </a:t>
            </a:r>
            <a:r>
              <a:rPr lang="en-US" sz="2200" dirty="0" smtClean="0">
                <a:solidFill>
                  <a:srgbClr val="FF0000"/>
                </a:solidFill>
              </a:rPr>
              <a:t>advised to </a:t>
            </a:r>
            <a:r>
              <a:rPr lang="en-US" sz="2200" dirty="0">
                <a:solidFill>
                  <a:srgbClr val="FF0000"/>
                </a:solidFill>
              </a:rPr>
              <a:t>lose weight prior</a:t>
            </a:r>
            <a:r>
              <a:rPr lang="en-US" sz="2200" dirty="0"/>
              <a:t> to donation and encouraged to adopt </a:t>
            </a:r>
            <a:r>
              <a:rPr lang="en-US" sz="2200" dirty="0" smtClean="0"/>
              <a:t>a healthy lifestyle.</a:t>
            </a:r>
          </a:p>
          <a:p>
            <a:r>
              <a:rPr lang="en-US" sz="2200" dirty="0"/>
              <a:t>Open surgical nephrectomy in </a:t>
            </a:r>
            <a:r>
              <a:rPr lang="en-US" sz="2200" dirty="0" smtClean="0"/>
              <a:t>obese subjects </a:t>
            </a:r>
            <a:r>
              <a:rPr lang="en-US" sz="2200" dirty="0"/>
              <a:t>is associated with higher rates of </a:t>
            </a:r>
            <a:r>
              <a:rPr lang="en-US" sz="2200" dirty="0" smtClean="0"/>
              <a:t>postoperative complications</a:t>
            </a:r>
            <a:r>
              <a:rPr lang="en-US" sz="2200" dirty="0"/>
              <a:t>, primarily wound </a:t>
            </a:r>
            <a:r>
              <a:rPr lang="en-US" sz="2200" dirty="0" smtClean="0"/>
              <a:t>related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Complications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200" dirty="0" smtClean="0"/>
              <a:t>LLDN </a:t>
            </a:r>
            <a:r>
              <a:rPr lang="en-US" sz="2200" dirty="0"/>
              <a:t>appears to be a safe procedure or at least as safe as the open one. </a:t>
            </a:r>
            <a:r>
              <a:rPr lang="en-US" sz="2200" dirty="0" smtClean="0"/>
              <a:t>But serious </a:t>
            </a:r>
            <a:r>
              <a:rPr lang="en-US" sz="2200" dirty="0"/>
              <a:t>complications including death may </a:t>
            </a:r>
            <a:r>
              <a:rPr lang="en-US" sz="2200" dirty="0" smtClean="0"/>
              <a:t>occur.</a:t>
            </a:r>
          </a:p>
          <a:p>
            <a:endParaRPr lang="en-US" sz="2200" dirty="0" smtClean="0"/>
          </a:p>
          <a:p>
            <a:r>
              <a:rPr lang="en-US" sz="2200" dirty="0"/>
              <a:t>Overall mortality rate is </a:t>
            </a:r>
            <a:r>
              <a:rPr lang="en-US" sz="2200" dirty="0" smtClean="0"/>
              <a:t>approximately 0.03%.</a:t>
            </a:r>
          </a:p>
          <a:p>
            <a:endParaRPr lang="en-US" sz="2200" dirty="0"/>
          </a:p>
          <a:p>
            <a:r>
              <a:rPr lang="en-US" sz="2200" dirty="0"/>
              <a:t>Most of these deaths occurred in the postoperative period and were due to </a:t>
            </a:r>
            <a:endParaRPr lang="en-US" sz="2200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hemorrhage</a:t>
            </a:r>
            <a:endParaRPr lang="en-US" sz="2000" dirty="0"/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 </a:t>
            </a:r>
            <a:r>
              <a:rPr lang="en-US" sz="2000" dirty="0"/>
              <a:t>CO2 gas embolism </a:t>
            </a:r>
            <a:r>
              <a:rPr lang="en-US" sz="2000" dirty="0" smtClean="0"/>
              <a:t>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000" dirty="0" smtClean="0"/>
              <a:t>and </a:t>
            </a:r>
            <a:r>
              <a:rPr lang="en-US" sz="2000" dirty="0"/>
              <a:t>pulmonary embolism </a:t>
            </a:r>
          </a:p>
        </p:txBody>
      </p:sp>
    </p:spTree>
    <p:extLst>
      <p:ext uri="{BB962C8B-B14F-4D97-AF65-F5344CB8AC3E}">
        <p14:creationId xmlns:p14="http://schemas.microsoft.com/office/powerpoint/2010/main" val="10138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Intraoperative complication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200" dirty="0" smtClean="0"/>
              <a:t>Intraoperative hemorrhage</a:t>
            </a:r>
          </a:p>
          <a:p>
            <a:r>
              <a:rPr lang="en-US" sz="2200" dirty="0" smtClean="0"/>
              <a:t>Conversion </a:t>
            </a:r>
            <a:r>
              <a:rPr lang="en-US" sz="2200" dirty="0"/>
              <a:t>to open </a:t>
            </a:r>
            <a:r>
              <a:rPr lang="en-US" sz="2200" dirty="0" smtClean="0"/>
              <a:t>surgery</a:t>
            </a:r>
          </a:p>
          <a:p>
            <a:r>
              <a:rPr lang="en-US" sz="2200" dirty="0"/>
              <a:t>splenic or liver laceration, </a:t>
            </a:r>
            <a:endParaRPr lang="en-US" sz="2200" dirty="0" smtClean="0"/>
          </a:p>
          <a:p>
            <a:r>
              <a:rPr lang="en-US" sz="2200" dirty="0" smtClean="0"/>
              <a:t>ureteral </a:t>
            </a:r>
            <a:r>
              <a:rPr lang="en-US" sz="2200" dirty="0"/>
              <a:t>and </a:t>
            </a:r>
            <a:r>
              <a:rPr lang="en-US" sz="2200" dirty="0" smtClean="0"/>
              <a:t>intestinal injury,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and pleural laceration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pPr marL="0" indent="0" algn="ctr">
              <a:buNone/>
            </a:pPr>
            <a:r>
              <a:rPr lang="en-US" sz="2200" dirty="0">
                <a:solidFill>
                  <a:srgbClr val="FF0000"/>
                </a:solidFill>
              </a:rPr>
              <a:t>All major complications occurred in the first 100 cases</a:t>
            </a:r>
          </a:p>
        </p:txBody>
      </p:sp>
    </p:spTree>
    <p:extLst>
      <p:ext uri="{BB962C8B-B14F-4D97-AF65-F5344CB8AC3E}">
        <p14:creationId xmlns:p14="http://schemas.microsoft.com/office/powerpoint/2010/main" val="17398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Postoperative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/>
          </a:p>
          <a:p>
            <a:endParaRPr lang="en-US" sz="2200" dirty="0" smtClean="0"/>
          </a:p>
          <a:p>
            <a:r>
              <a:rPr lang="en-US" sz="2200" dirty="0" smtClean="0"/>
              <a:t>hematomas</a:t>
            </a:r>
            <a:r>
              <a:rPr lang="en-US" sz="2200" dirty="0"/>
              <a:t>, fever, </a:t>
            </a:r>
            <a:endParaRPr lang="en-US" sz="2200" dirty="0" smtClean="0"/>
          </a:p>
          <a:p>
            <a:r>
              <a:rPr lang="en-US" sz="2200" dirty="0" smtClean="0"/>
              <a:t>urinary </a:t>
            </a:r>
            <a:r>
              <a:rPr lang="en-US" sz="2200" dirty="0"/>
              <a:t>tract</a:t>
            </a:r>
          </a:p>
          <a:p>
            <a:r>
              <a:rPr lang="en-US" sz="2200" dirty="0"/>
              <a:t>infection, pneumonia, pulmonary embolism, wound infection, incisional hernias,</a:t>
            </a:r>
          </a:p>
          <a:p>
            <a:r>
              <a:rPr lang="en-US" sz="2200" dirty="0"/>
              <a:t>prolonged ileus, </a:t>
            </a:r>
            <a:r>
              <a:rPr lang="en-US" sz="2200" dirty="0" err="1"/>
              <a:t>chylous</a:t>
            </a:r>
            <a:r>
              <a:rPr lang="en-US" sz="2200" dirty="0"/>
              <a:t> ascites, and left testicular pain perhaps due to gonadal </a:t>
            </a:r>
            <a:r>
              <a:rPr lang="en-US" sz="2200" dirty="0" smtClean="0"/>
              <a:t>vein division.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37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200" dirty="0" smtClean="0"/>
          </a:p>
          <a:p>
            <a:r>
              <a:rPr lang="en-US" sz="2200" dirty="0" smtClean="0"/>
              <a:t>Living </a:t>
            </a:r>
            <a:r>
              <a:rPr lang="en-US" sz="2200" dirty="0"/>
              <a:t>donation is a success story that saved many patients with end-stage </a:t>
            </a:r>
            <a:r>
              <a:rPr lang="en-US" sz="2200" dirty="0" smtClean="0"/>
              <a:t>renal disease </a:t>
            </a:r>
            <a:r>
              <a:rPr lang="en-US" sz="2200" dirty="0"/>
              <a:t>from dialysis and offered them a </a:t>
            </a:r>
            <a:r>
              <a:rPr lang="en-US" sz="2200" dirty="0">
                <a:solidFill>
                  <a:srgbClr val="FF0000"/>
                </a:solidFill>
              </a:rPr>
              <a:t>better quality </a:t>
            </a:r>
            <a:r>
              <a:rPr lang="en-US" sz="2200" dirty="0"/>
              <a:t>of life and </a:t>
            </a:r>
            <a:r>
              <a:rPr lang="en-US" sz="2200" dirty="0">
                <a:solidFill>
                  <a:srgbClr val="FF0000"/>
                </a:solidFill>
              </a:rPr>
              <a:t>longer life </a:t>
            </a:r>
            <a:r>
              <a:rPr lang="en-US" sz="2200" dirty="0"/>
              <a:t>expectancy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/>
              <a:t>Donor surgery has shifted from the old open technique to a </a:t>
            </a:r>
            <a:r>
              <a:rPr lang="en-US" sz="2200" dirty="0" smtClean="0"/>
              <a:t>mini-invasive approach </a:t>
            </a:r>
            <a:r>
              <a:rPr lang="en-US" sz="2200" dirty="0"/>
              <a:t>that offers less pain to this category of people who are not true </a:t>
            </a:r>
            <a:r>
              <a:rPr lang="en-US" sz="2200" dirty="0" smtClean="0"/>
              <a:t>patients but </a:t>
            </a:r>
            <a:r>
              <a:rPr lang="en-US" sz="2200" dirty="0">
                <a:solidFill>
                  <a:srgbClr val="FF0000"/>
                </a:solidFill>
              </a:rPr>
              <a:t>true heroes </a:t>
            </a:r>
            <a:r>
              <a:rPr lang="en-US" sz="2200" dirty="0"/>
              <a:t>full of courage and </a:t>
            </a:r>
            <a:r>
              <a:rPr lang="en-US" sz="2200" dirty="0" smtClean="0"/>
              <a:t>nobility.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946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70" y="1825625"/>
            <a:ext cx="5071660" cy="4351338"/>
          </a:xfrm>
        </p:spPr>
      </p:pic>
    </p:spTree>
    <p:extLst>
      <p:ext uri="{BB962C8B-B14F-4D97-AF65-F5344CB8AC3E}">
        <p14:creationId xmlns:p14="http://schemas.microsoft.com/office/powerpoint/2010/main" val="21617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>
                <a:solidFill>
                  <a:srgbClr val="0070C0"/>
                </a:solidFill>
              </a:rPr>
              <a:t>first</a:t>
            </a:r>
            <a:r>
              <a:rPr lang="en-US" sz="2200" dirty="0"/>
              <a:t> is </a:t>
            </a:r>
            <a:r>
              <a:rPr lang="en-US" sz="2200" dirty="0" smtClean="0">
                <a:solidFill>
                  <a:srgbClr val="0070C0"/>
                </a:solidFill>
              </a:rPr>
              <a:t>organ shortage </a:t>
            </a:r>
            <a:r>
              <a:rPr lang="en-US" sz="2200" dirty="0"/>
              <a:t>with a widening gap between renal supply and demand in all </a:t>
            </a:r>
            <a:r>
              <a:rPr lang="en-US" sz="2200" dirty="0" smtClean="0"/>
              <a:t>countries that </a:t>
            </a:r>
            <a:r>
              <a:rPr lang="en-US" sz="2200" dirty="0"/>
              <a:t>increases every year despite the use of marginal deceased donors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site of the US Government Information </a:t>
            </a:r>
            <a:r>
              <a:rPr lang="en-US" sz="2200" dirty="0" smtClean="0"/>
              <a:t>on Organ </a:t>
            </a:r>
            <a:r>
              <a:rPr lang="en-US" sz="2200" dirty="0"/>
              <a:t>Donation and Transplantation, organdonor.gov, shows recently a </a:t>
            </a:r>
            <a:r>
              <a:rPr lang="en-US" sz="2200" dirty="0" smtClean="0"/>
              <a:t>transplant waiting </a:t>
            </a:r>
            <a:r>
              <a:rPr lang="en-US" sz="2200" dirty="0"/>
              <a:t>list of more than 114,000 patients of whom 83% are potential </a:t>
            </a:r>
            <a:r>
              <a:rPr lang="en-US" sz="2200" dirty="0" smtClean="0"/>
              <a:t>kidney recipients. </a:t>
            </a:r>
          </a:p>
          <a:p>
            <a:pPr marL="0" indent="0" algn="ctr"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Waiting lists are growing everywhere. 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17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Postoperative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Complications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r>
              <a:rPr lang="en-US" sz="2400" dirty="0"/>
              <a:t>The described mortality risk for open and </a:t>
            </a:r>
            <a:r>
              <a:rPr lang="en-US" sz="2400" dirty="0" smtClean="0"/>
              <a:t>laparoscopic nephrectomy </a:t>
            </a:r>
            <a:r>
              <a:rPr lang="en-US" sz="2400" dirty="0"/>
              <a:t>is 0.03</a:t>
            </a:r>
            <a:r>
              <a:rPr lang="en-US" sz="2400" dirty="0" smtClean="0"/>
              <a:t>%. </a:t>
            </a:r>
            <a:r>
              <a:rPr lang="en-US" sz="2400" dirty="0"/>
              <a:t>The complication rate of </a:t>
            </a:r>
            <a:r>
              <a:rPr lang="en-US" sz="2400" dirty="0" smtClean="0"/>
              <a:t>donor nephrectomy </a:t>
            </a:r>
            <a:r>
              <a:rPr lang="en-US" sz="2400" dirty="0"/>
              <a:t>is approximately 10</a:t>
            </a:r>
            <a:r>
              <a:rPr lang="en-US" sz="2400" dirty="0" smtClean="0"/>
              <a:t>%.</a:t>
            </a:r>
          </a:p>
          <a:p>
            <a:r>
              <a:rPr lang="en-US" sz="2400" dirty="0"/>
              <a:t>By comparison, pulmonary </a:t>
            </a:r>
            <a:r>
              <a:rPr lang="en-US" sz="2400" dirty="0" smtClean="0"/>
              <a:t>complications, including </a:t>
            </a:r>
            <a:r>
              <a:rPr lang="en-US" sz="2400" dirty="0"/>
              <a:t>atelectasis, pneumothorax, </a:t>
            </a:r>
            <a:r>
              <a:rPr lang="en-US" sz="2400" dirty="0" smtClean="0"/>
              <a:t>pulmonary congestion</a:t>
            </a:r>
            <a:r>
              <a:rPr lang="en-US" sz="2400" dirty="0"/>
              <a:t>, hypoxia, thrombophlebitis, </a:t>
            </a:r>
            <a:r>
              <a:rPr lang="en-US" sz="2400" dirty="0" smtClean="0"/>
              <a:t>intramural thrombus</a:t>
            </a:r>
            <a:r>
              <a:rPr lang="en-US" sz="2400" dirty="0"/>
              <a:t>, and deep vein thrombosis, were reported </a:t>
            </a:r>
            <a:r>
              <a:rPr lang="en-US" sz="2400" dirty="0" smtClean="0">
                <a:solidFill>
                  <a:srgbClr val="FF0000"/>
                </a:solidFill>
              </a:rPr>
              <a:t>more often</a:t>
            </a:r>
            <a:r>
              <a:rPr lang="en-US" sz="2400" dirty="0" smtClean="0"/>
              <a:t> </a:t>
            </a:r>
            <a:r>
              <a:rPr lang="en-US" sz="2400" dirty="0"/>
              <a:t>after </a:t>
            </a:r>
            <a:r>
              <a:rPr lang="en-US" sz="2400" dirty="0">
                <a:solidFill>
                  <a:srgbClr val="FF0000"/>
                </a:solidFill>
              </a:rPr>
              <a:t>open donor nephrectomy </a:t>
            </a:r>
            <a:r>
              <a:rPr lang="en-US" sz="2400" dirty="0"/>
              <a:t>than after </a:t>
            </a:r>
            <a:r>
              <a:rPr lang="en-US" sz="2400" dirty="0" smtClean="0"/>
              <a:t>laparoscopic donor nephrectomy.</a:t>
            </a:r>
          </a:p>
        </p:txBody>
      </p:sp>
    </p:spTree>
    <p:extLst>
      <p:ext uri="{BB962C8B-B14F-4D97-AF65-F5344CB8AC3E}">
        <p14:creationId xmlns:p14="http://schemas.microsoft.com/office/powerpoint/2010/main" val="14747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Postoperative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Complications</a:t>
            </a:r>
          </a:p>
          <a:p>
            <a:endParaRPr lang="en-US" sz="2400" dirty="0" smtClean="0"/>
          </a:p>
          <a:p>
            <a:r>
              <a:rPr lang="en-US" sz="2400" dirty="0" smtClean="0"/>
              <a:t>Vascular </a:t>
            </a:r>
            <a:r>
              <a:rPr lang="en-US" sz="2400" dirty="0"/>
              <a:t>complications, in particular injury to renal </a:t>
            </a:r>
            <a:r>
              <a:rPr lang="en-US" sz="2400" dirty="0" smtClean="0"/>
              <a:t>arteries and </a:t>
            </a:r>
            <a:r>
              <a:rPr lang="en-US" sz="2400" dirty="0"/>
              <a:t>veins, were reported </a:t>
            </a:r>
            <a:r>
              <a:rPr lang="en-US" sz="2400" dirty="0">
                <a:solidFill>
                  <a:srgbClr val="FF0000"/>
                </a:solidFill>
              </a:rPr>
              <a:t>more often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laparoscopic</a:t>
            </a:r>
            <a:r>
              <a:rPr lang="en-US" sz="2400" dirty="0"/>
              <a:t> </a:t>
            </a:r>
            <a:r>
              <a:rPr lang="en-US" sz="2400" dirty="0" smtClean="0"/>
              <a:t>donor nephrectomy </a:t>
            </a:r>
            <a:r>
              <a:rPr lang="en-US" sz="2400" dirty="0"/>
              <a:t>patients, </a:t>
            </a:r>
            <a:endParaRPr lang="en-US" sz="2400" dirty="0" smtClean="0"/>
          </a:p>
          <a:p>
            <a:r>
              <a:rPr lang="en-US" sz="2400" dirty="0" smtClean="0"/>
              <a:t>whereas </a:t>
            </a:r>
            <a:r>
              <a:rPr lang="en-US" sz="2400" dirty="0"/>
              <a:t>fever, pain, and nausea </a:t>
            </a:r>
            <a:r>
              <a:rPr lang="en-US" sz="2400" dirty="0" smtClean="0"/>
              <a:t>were reported </a:t>
            </a:r>
            <a:r>
              <a:rPr lang="en-US" sz="2400" dirty="0"/>
              <a:t>more often for </a:t>
            </a:r>
            <a:r>
              <a:rPr lang="en-US" sz="2400" dirty="0">
                <a:solidFill>
                  <a:srgbClr val="FF0000"/>
                </a:solidFill>
              </a:rPr>
              <a:t>open</a:t>
            </a:r>
            <a:r>
              <a:rPr lang="en-US" sz="2400" dirty="0"/>
              <a:t> donor nephrectomy patients.</a:t>
            </a:r>
          </a:p>
        </p:txBody>
      </p:sp>
    </p:spTree>
    <p:extLst>
      <p:ext uri="{BB962C8B-B14F-4D97-AF65-F5344CB8AC3E}">
        <p14:creationId xmlns:p14="http://schemas.microsoft.com/office/powerpoint/2010/main" val="19307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70C0"/>
                </a:solidFill>
              </a:rPr>
              <a:t>second reason </a:t>
            </a:r>
            <a:r>
              <a:rPr lang="en-US" sz="2400" dirty="0" smtClean="0"/>
              <a:t>is the significant graft survival advantage and the reduction of the waiting time between end-stage renal disease and graft implantation. </a:t>
            </a:r>
          </a:p>
          <a:p>
            <a:endParaRPr lang="en-US" sz="2400" dirty="0" smtClean="0"/>
          </a:p>
          <a:p>
            <a:r>
              <a:rPr lang="en-US" sz="2400" dirty="0" smtClean="0"/>
              <a:t>The results of renal transplantation from living donors are better compared to those from cadaveric kidneys with a </a:t>
            </a:r>
            <a:r>
              <a:rPr lang="en-US" sz="2400" dirty="0" smtClean="0">
                <a:solidFill>
                  <a:srgbClr val="FF0000"/>
                </a:solidFill>
              </a:rPr>
              <a:t>graft half-life </a:t>
            </a:r>
            <a:r>
              <a:rPr lang="en-US" sz="2400" dirty="0" smtClean="0"/>
              <a:t>of </a:t>
            </a:r>
            <a:r>
              <a:rPr lang="en-US" sz="2400" dirty="0" smtClean="0">
                <a:solidFill>
                  <a:srgbClr val="0070C0"/>
                </a:solidFill>
              </a:rPr>
              <a:t>18</a:t>
            </a:r>
            <a:r>
              <a:rPr lang="en-US" sz="2400" dirty="0" smtClean="0"/>
              <a:t> versus </a:t>
            </a:r>
            <a:r>
              <a:rPr lang="en-US" sz="2400" dirty="0" smtClean="0">
                <a:solidFill>
                  <a:srgbClr val="0070C0"/>
                </a:solidFill>
              </a:rPr>
              <a:t>12</a:t>
            </a:r>
            <a:r>
              <a:rPr lang="en-US" sz="2400" dirty="0" smtClean="0"/>
              <a:t> </a:t>
            </a:r>
            <a:r>
              <a:rPr lang="en-US" sz="2400" dirty="0"/>
              <a:t>years, </a:t>
            </a:r>
            <a:r>
              <a:rPr lang="en-US" sz="2400" dirty="0" smtClean="0"/>
              <a:t>respectively.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45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>
                <a:solidFill>
                  <a:srgbClr val="0070C0"/>
                </a:solidFill>
              </a:rPr>
              <a:t>third </a:t>
            </a:r>
            <a:r>
              <a:rPr lang="en-US" sz="2400" dirty="0" smtClean="0">
                <a:solidFill>
                  <a:srgbClr val="0070C0"/>
                </a:solidFill>
              </a:rPr>
              <a:t>reason </a:t>
            </a:r>
            <a:r>
              <a:rPr lang="en-US" sz="2400" dirty="0" smtClean="0"/>
              <a:t>stands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pediatric recipients </a:t>
            </a:r>
            <a:r>
              <a:rPr lang="en-US" sz="2400" dirty="0"/>
              <a:t>where a prompt transplantation from a living </a:t>
            </a:r>
            <a:r>
              <a:rPr lang="en-US" sz="2400" dirty="0" smtClean="0"/>
              <a:t>donor, mostly </a:t>
            </a:r>
            <a:r>
              <a:rPr lang="en-US" sz="2400" dirty="0"/>
              <a:t>a parent, can help for a better growth, quick return to school, and a </a:t>
            </a:r>
            <a:r>
              <a:rPr lang="en-US" sz="2400" dirty="0" smtClean="0"/>
              <a:t>good psychological </a:t>
            </a:r>
            <a:r>
              <a:rPr lang="en-US" sz="2400" dirty="0"/>
              <a:t>stability;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is considered today as the </a:t>
            </a:r>
            <a:r>
              <a:rPr lang="en-US" sz="2400" dirty="0">
                <a:solidFill>
                  <a:srgbClr val="0070C0"/>
                </a:solidFill>
              </a:rPr>
              <a:t>gold standard </a:t>
            </a:r>
            <a:r>
              <a:rPr lang="en-US" sz="2400" dirty="0"/>
              <a:t>therapy </a:t>
            </a:r>
            <a:r>
              <a:rPr lang="en-US" sz="2400" dirty="0" smtClean="0"/>
              <a:t>for children </a:t>
            </a:r>
            <a:r>
              <a:rPr lang="en-US" sz="2400" dirty="0"/>
              <a:t>with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3644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>
                <a:solidFill>
                  <a:srgbClr val="0070C0"/>
                </a:solidFill>
              </a:rPr>
              <a:t>fourth argument </a:t>
            </a:r>
            <a:r>
              <a:rPr lang="en-US" sz="2200" dirty="0"/>
              <a:t>is that living </a:t>
            </a:r>
            <a:r>
              <a:rPr lang="en-US" sz="2200" dirty="0" smtClean="0"/>
              <a:t>donation provides </a:t>
            </a:r>
            <a:r>
              <a:rPr lang="en-US" sz="2200" dirty="0"/>
              <a:t>a good opportunity to perform a preemptive transplantation </a:t>
            </a:r>
            <a:r>
              <a:rPr lang="en-US" sz="2200" dirty="0">
                <a:solidFill>
                  <a:srgbClr val="FF0000"/>
                </a:solidFill>
              </a:rPr>
              <a:t>avoiding</a:t>
            </a:r>
            <a:r>
              <a:rPr lang="en-US" sz="2200" dirty="0"/>
              <a:t> </a:t>
            </a:r>
            <a:r>
              <a:rPr lang="en-US" sz="2200" dirty="0" smtClean="0"/>
              <a:t>the need </a:t>
            </a:r>
            <a:r>
              <a:rPr lang="en-US" sz="2200" dirty="0"/>
              <a:t>of going through </a:t>
            </a:r>
            <a:r>
              <a:rPr lang="en-US" sz="2200" dirty="0">
                <a:solidFill>
                  <a:srgbClr val="FF0000"/>
                </a:solidFill>
              </a:rPr>
              <a:t>dialysis. </a:t>
            </a:r>
            <a:endParaRPr lang="en-US" sz="2200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  <a:p>
            <a:r>
              <a:rPr lang="en-US" sz="2200" dirty="0" smtClean="0"/>
              <a:t>A </a:t>
            </a:r>
            <a:r>
              <a:rPr lang="en-US" sz="2200" dirty="0">
                <a:solidFill>
                  <a:srgbClr val="0070C0"/>
                </a:solidFill>
              </a:rPr>
              <a:t>fifth reason </a:t>
            </a:r>
            <a:r>
              <a:rPr lang="en-US" sz="2200" dirty="0"/>
              <a:t>is that we are still too far to </a:t>
            </a:r>
            <a:r>
              <a:rPr lang="en-US" sz="2200" dirty="0" smtClean="0">
                <a:solidFill>
                  <a:srgbClr val="FF0000"/>
                </a:solidFill>
              </a:rPr>
              <a:t>overcome</a:t>
            </a:r>
            <a:r>
              <a:rPr lang="en-US" sz="2200" dirty="0" smtClean="0"/>
              <a:t> organ </a:t>
            </a:r>
            <a:r>
              <a:rPr lang="en-US" sz="2200" dirty="0"/>
              <a:t>shortage by using xenografts from transgenic animals, or </a:t>
            </a:r>
            <a:r>
              <a:rPr lang="en-US" sz="2200" dirty="0" smtClean="0"/>
              <a:t>engineered organs </a:t>
            </a:r>
            <a:r>
              <a:rPr lang="en-US" sz="2200" dirty="0"/>
              <a:t>from stem cells.</a:t>
            </a:r>
          </a:p>
        </p:txBody>
      </p:sp>
    </p:spTree>
    <p:extLst>
      <p:ext uri="{BB962C8B-B14F-4D97-AF65-F5344CB8AC3E}">
        <p14:creationId xmlns:p14="http://schemas.microsoft.com/office/powerpoint/2010/main" val="8712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200" dirty="0" smtClean="0"/>
              <a:t>Currently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FF0000"/>
                </a:solidFill>
              </a:rPr>
              <a:t>40% </a:t>
            </a:r>
            <a:r>
              <a:rPr lang="en-US" sz="2200" dirty="0"/>
              <a:t>of kidney grafts in the </a:t>
            </a:r>
            <a:r>
              <a:rPr lang="en-US" sz="2200" dirty="0">
                <a:solidFill>
                  <a:srgbClr val="0070C0"/>
                </a:solidFill>
              </a:rPr>
              <a:t>United States </a:t>
            </a:r>
            <a:r>
              <a:rPr lang="en-US" sz="2200" dirty="0"/>
              <a:t>are from living </a:t>
            </a:r>
            <a:r>
              <a:rPr lang="en-US" sz="2200" dirty="0" smtClean="0"/>
              <a:t>donors. In </a:t>
            </a:r>
            <a:r>
              <a:rPr lang="en-US" sz="2200" dirty="0">
                <a:solidFill>
                  <a:srgbClr val="0070C0"/>
                </a:solidFill>
              </a:rPr>
              <a:t>Europe</a:t>
            </a:r>
            <a:r>
              <a:rPr lang="en-US" sz="2200" dirty="0"/>
              <a:t>, the level is highly variable between countries, standing for </a:t>
            </a:r>
            <a:r>
              <a:rPr lang="en-US" sz="2200" dirty="0" smtClean="0"/>
              <a:t>approximately </a:t>
            </a:r>
            <a:r>
              <a:rPr lang="en-US" sz="2200" dirty="0" smtClean="0">
                <a:solidFill>
                  <a:srgbClr val="FF0000"/>
                </a:solidFill>
              </a:rPr>
              <a:t>10</a:t>
            </a:r>
            <a:r>
              <a:rPr lang="en-US" sz="2200" dirty="0">
                <a:solidFill>
                  <a:srgbClr val="FF0000"/>
                </a:solidFill>
              </a:rPr>
              <a:t>%</a:t>
            </a:r>
            <a:r>
              <a:rPr lang="en-US" sz="2200" dirty="0"/>
              <a:t> in France and up to </a:t>
            </a:r>
            <a:r>
              <a:rPr lang="en-US" sz="2200" dirty="0">
                <a:solidFill>
                  <a:srgbClr val="FF0000"/>
                </a:solidFill>
              </a:rPr>
              <a:t>60%</a:t>
            </a:r>
            <a:r>
              <a:rPr lang="en-US" sz="2200" dirty="0"/>
              <a:t> in Norway and </a:t>
            </a:r>
            <a:r>
              <a:rPr lang="en-US" sz="2200" dirty="0" smtClean="0"/>
              <a:t>Sweden.</a:t>
            </a:r>
          </a:p>
          <a:p>
            <a:endParaRPr lang="en-US" sz="2200" dirty="0" smtClean="0"/>
          </a:p>
          <a:p>
            <a:r>
              <a:rPr lang="en-US" sz="2200" dirty="0" smtClean="0"/>
              <a:t> Approximately, one </a:t>
            </a:r>
            <a:r>
              <a:rPr lang="en-US" sz="2200" dirty="0"/>
              <a:t>in three kidney transplants performed in the </a:t>
            </a:r>
            <a:r>
              <a:rPr lang="en-US" sz="2200" dirty="0">
                <a:solidFill>
                  <a:srgbClr val="0070C0"/>
                </a:solidFill>
              </a:rPr>
              <a:t>UK </a:t>
            </a:r>
            <a:r>
              <a:rPr lang="en-US" sz="2200" dirty="0"/>
              <a:t>are from living </a:t>
            </a:r>
            <a:r>
              <a:rPr lang="en-US" sz="2200" dirty="0" smtClean="0"/>
              <a:t>donors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r>
              <a:rPr lang="en-US" sz="2200" dirty="0" smtClean="0"/>
              <a:t>In </a:t>
            </a:r>
            <a:r>
              <a:rPr lang="en-US" sz="2200" dirty="0"/>
              <a:t>some countries, namely </a:t>
            </a:r>
            <a:r>
              <a:rPr lang="en-US" sz="2200" dirty="0">
                <a:solidFill>
                  <a:srgbClr val="0070C0"/>
                </a:solidFill>
              </a:rPr>
              <a:t>Middle Eastern </a:t>
            </a:r>
            <a:r>
              <a:rPr lang="en-US" sz="2200" dirty="0"/>
              <a:t>and </a:t>
            </a:r>
            <a:r>
              <a:rPr lang="en-US" sz="2200" dirty="0">
                <a:solidFill>
                  <a:srgbClr val="00B0F0"/>
                </a:solidFill>
              </a:rPr>
              <a:t>Eastern</a:t>
            </a:r>
            <a:r>
              <a:rPr lang="en-US" sz="2200" dirty="0"/>
              <a:t>, kidney </a:t>
            </a:r>
            <a:r>
              <a:rPr lang="en-US" sz="2200" dirty="0" smtClean="0"/>
              <a:t>transplantation is </a:t>
            </a:r>
            <a:r>
              <a:rPr lang="en-US" sz="2200" dirty="0"/>
              <a:t>relying </a:t>
            </a:r>
            <a:r>
              <a:rPr lang="en-US" sz="2200" dirty="0">
                <a:solidFill>
                  <a:srgbClr val="FF0000"/>
                </a:solidFill>
              </a:rPr>
              <a:t>only or mostly </a:t>
            </a:r>
            <a:r>
              <a:rPr lang="en-US" sz="2200" dirty="0"/>
              <a:t>on living </a:t>
            </a:r>
            <a:r>
              <a:rPr lang="en-US" sz="2200" dirty="0" smtClean="0"/>
              <a:t>donors.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82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Living Donor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200" dirty="0" smtClean="0"/>
              <a:t>The </a:t>
            </a:r>
            <a:r>
              <a:rPr lang="en-US" sz="2200" dirty="0">
                <a:solidFill>
                  <a:srgbClr val="0070C0"/>
                </a:solidFill>
              </a:rPr>
              <a:t>first true</a:t>
            </a:r>
            <a:r>
              <a:rPr lang="en-US" sz="2200" dirty="0"/>
              <a:t> altruistic </a:t>
            </a:r>
            <a:r>
              <a:rPr lang="en-US" sz="2200" dirty="0">
                <a:solidFill>
                  <a:srgbClr val="0070C0"/>
                </a:solidFill>
              </a:rPr>
              <a:t>voluntary living </a:t>
            </a:r>
            <a:r>
              <a:rPr lang="en-US" sz="2200" dirty="0"/>
              <a:t>donation happened in Paris at </a:t>
            </a:r>
            <a:r>
              <a:rPr lang="en-US" sz="2200" dirty="0" smtClean="0"/>
              <a:t>Necker Hospital </a:t>
            </a:r>
            <a:r>
              <a:rPr lang="en-US" sz="2200" dirty="0"/>
              <a:t>on </a:t>
            </a:r>
            <a:r>
              <a:rPr lang="en-US" sz="2200" dirty="0" smtClean="0"/>
              <a:t>December  </a:t>
            </a:r>
            <a:r>
              <a:rPr lang="en-US" sz="2200" dirty="0"/>
              <a:t>1952, when a mother, </a:t>
            </a:r>
            <a:r>
              <a:rPr lang="en-US" sz="2200" dirty="0" err="1"/>
              <a:t>Gilberte</a:t>
            </a:r>
            <a:r>
              <a:rPr lang="en-US" sz="2200" dirty="0"/>
              <a:t> </a:t>
            </a:r>
            <a:r>
              <a:rPr lang="en-US" sz="2200" dirty="0" err="1"/>
              <a:t>Renard</a:t>
            </a:r>
            <a:r>
              <a:rPr lang="en-US" sz="2200" dirty="0"/>
              <a:t>, convinced </a:t>
            </a:r>
            <a:r>
              <a:rPr lang="en-US" sz="2200" dirty="0" smtClean="0"/>
              <a:t>the medical </a:t>
            </a:r>
            <a:r>
              <a:rPr lang="en-US" sz="2200" dirty="0"/>
              <a:t>team to give her kidney to her son Marius, 16 years </a:t>
            </a:r>
            <a:r>
              <a:rPr lang="en-US" sz="2200" dirty="0" smtClean="0"/>
              <a:t>old.</a:t>
            </a:r>
            <a:r>
              <a:rPr lang="en-US" sz="2200" dirty="0"/>
              <a:t> 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Unfortunately</a:t>
            </a:r>
            <a:r>
              <a:rPr lang="en-US" sz="2200" dirty="0"/>
              <a:t>, the graft remained functional for approximately 3 weeks despite </a:t>
            </a:r>
            <a:r>
              <a:rPr lang="en-US" sz="2200" dirty="0" smtClean="0"/>
              <a:t>the </a:t>
            </a:r>
            <a:r>
              <a:rPr lang="en-US" sz="2200" dirty="0"/>
              <a:t>use of steroids and Marius died on January 27, 1953. His donating mother died </a:t>
            </a:r>
            <a:r>
              <a:rPr lang="en-US" sz="2200" dirty="0" smtClean="0"/>
              <a:t>in 1992 </a:t>
            </a:r>
            <a:r>
              <a:rPr lang="en-US" sz="2200" dirty="0"/>
              <a:t>at age </a:t>
            </a:r>
            <a:r>
              <a:rPr lang="en-US" sz="2200" dirty="0" smtClean="0"/>
              <a:t>85.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93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1957</Words>
  <Application>Microsoft Office PowerPoint</Application>
  <PresentationFormat>Widescreen</PresentationFormat>
  <Paragraphs>227</Paragraphs>
  <Slides>41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Microsoft YaHei</vt:lpstr>
      <vt:lpstr>ＭＳ Ｐゴシック</vt:lpstr>
      <vt:lpstr>Aharoni</vt:lpstr>
      <vt:lpstr>Arial</vt:lpstr>
      <vt:lpstr>Arial Narrow</vt:lpstr>
      <vt:lpstr>Calibri</vt:lpstr>
      <vt:lpstr>Calibri Light</vt:lpstr>
      <vt:lpstr>Times New Roman</vt:lpstr>
      <vt:lpstr>ubuntumedium</vt:lpstr>
      <vt:lpstr>ubunturegular</vt:lpstr>
      <vt:lpstr>Wingdings</vt:lpstr>
      <vt:lpstr>Office Theme</vt:lpstr>
      <vt:lpstr>Chart</vt:lpstr>
      <vt:lpstr>Principals of Living Donor Nephrectomy</vt:lpstr>
      <vt:lpstr>PowerPoint Presentation</vt:lpstr>
      <vt:lpstr>Living Donor</vt:lpstr>
      <vt:lpstr>Living Donor</vt:lpstr>
      <vt:lpstr>Living Donor</vt:lpstr>
      <vt:lpstr>Living Donor</vt:lpstr>
      <vt:lpstr>Living Donor</vt:lpstr>
      <vt:lpstr>Living Donor</vt:lpstr>
      <vt:lpstr>Living Donor</vt:lpstr>
      <vt:lpstr>Living Donor</vt:lpstr>
      <vt:lpstr>PowerPoint Presentation</vt:lpstr>
      <vt:lpstr> Organ Shortage </vt:lpstr>
      <vt:lpstr>PowerPoint Presentation</vt:lpstr>
      <vt:lpstr>PowerPoint Presentation</vt:lpstr>
      <vt:lpstr>Evaluation</vt:lpstr>
      <vt:lpstr>Living Donor Criteria</vt:lpstr>
      <vt:lpstr>PowerPoint Presentation</vt:lpstr>
      <vt:lpstr>PowerPoint Presentation</vt:lpstr>
      <vt:lpstr>PowerPoint Presentation</vt:lpstr>
      <vt:lpstr>Surgical steps</vt:lpstr>
      <vt:lpstr>Surgical steps</vt:lpstr>
      <vt:lpstr>Surgical steps</vt:lpstr>
      <vt:lpstr>Surgical steps</vt:lpstr>
      <vt:lpstr>Surgical steps</vt:lpstr>
      <vt:lpstr> Open versus Laparoscopic</vt:lpstr>
      <vt:lpstr> Open versus Laparoscopic</vt:lpstr>
      <vt:lpstr>Intraoperative  factors</vt:lpstr>
      <vt:lpstr>Intraoperative  factors</vt:lpstr>
      <vt:lpstr>Intraoperative  factors</vt:lpstr>
      <vt:lpstr>Intraoperative  factors</vt:lpstr>
      <vt:lpstr>Intraoperative  factors</vt:lpstr>
      <vt:lpstr>Intraoperative  factors</vt:lpstr>
      <vt:lpstr>Intraoperative  factors</vt:lpstr>
      <vt:lpstr>Complications</vt:lpstr>
      <vt:lpstr>Intraoperative complication</vt:lpstr>
      <vt:lpstr>Postoperative complications</vt:lpstr>
      <vt:lpstr>Conclusion</vt:lpstr>
      <vt:lpstr>PowerPoint Presentation</vt:lpstr>
      <vt:lpstr>PowerPoint Presentation</vt:lpstr>
      <vt:lpstr>Postoperative factors</vt:lpstr>
      <vt:lpstr>Postoperative factors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Principals of Living Donor Nephrectomy</dc:title>
  <dc:creator>Alireza Farshi</dc:creator>
  <cp:lastModifiedBy>userr</cp:lastModifiedBy>
  <cp:revision>63</cp:revision>
  <dcterms:created xsi:type="dcterms:W3CDTF">2021-01-03T19:05:50Z</dcterms:created>
  <dcterms:modified xsi:type="dcterms:W3CDTF">2021-01-11T08:54:35Z</dcterms:modified>
</cp:coreProperties>
</file>